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814" r:id="rId1"/>
  </p:sldMasterIdLst>
  <p:notesMasterIdLst>
    <p:notesMasterId r:id="rId25"/>
  </p:notesMasterIdLst>
  <p:sldIdLst>
    <p:sldId id="257" r:id="rId2"/>
    <p:sldId id="341" r:id="rId3"/>
    <p:sldId id="364" r:id="rId4"/>
    <p:sldId id="365" r:id="rId5"/>
    <p:sldId id="366" r:id="rId6"/>
    <p:sldId id="299" r:id="rId7"/>
    <p:sldId id="367" r:id="rId8"/>
    <p:sldId id="368" r:id="rId9"/>
    <p:sldId id="369" r:id="rId10"/>
    <p:sldId id="370" r:id="rId11"/>
    <p:sldId id="371" r:id="rId12"/>
    <p:sldId id="347" r:id="rId13"/>
    <p:sldId id="285" r:id="rId14"/>
    <p:sldId id="283" r:id="rId15"/>
    <p:sldId id="372" r:id="rId16"/>
    <p:sldId id="318" r:id="rId17"/>
    <p:sldId id="297" r:id="rId18"/>
    <p:sldId id="356" r:id="rId19"/>
    <p:sldId id="296" r:id="rId20"/>
    <p:sldId id="302" r:id="rId21"/>
    <p:sldId id="317" r:id="rId22"/>
    <p:sldId id="373" r:id="rId23"/>
    <p:sldId id="280" r:id="rId24"/>
  </p:sldIdLst>
  <p:sldSz cx="9144000" cy="6858000" type="screen4x3"/>
  <p:notesSz cx="6858000" cy="9144000"/>
  <p:embeddedFontLst>
    <p:embeddedFont>
      <p:font typeface="산돌고딕B" pitchFamily="18" charset="-127"/>
      <p:regular r:id="rId26"/>
    </p:embeddedFont>
    <p:embeddedFont>
      <p:font typeface="산돌고딕 M" pitchFamily="18" charset="-127"/>
      <p:regular r:id="rId27"/>
    </p:embeddedFont>
    <p:embeddedFont>
      <p:font typeface="산돌고딕 L" pitchFamily="18" charset="-127"/>
      <p:regular r:id="rId28"/>
    </p:embeddedFont>
    <p:embeddedFont>
      <p:font typeface="한컴바탕" pitchFamily="18" charset="-127"/>
      <p:regular r:id="rId29"/>
    </p:embeddedFont>
    <p:embeddedFont>
      <p:font typeface="HY견명조" pitchFamily="18" charset="-127"/>
      <p:regular r:id="rId30"/>
    </p:embeddedFont>
    <p:embeddedFont>
      <p:font typeface="Wingdings 2" pitchFamily="18" charset="2"/>
      <p:regular r:id="rId31"/>
    </p:embeddedFont>
    <p:embeddedFont>
      <p:font typeface="맑은 고딕" pitchFamily="50" charset="-127"/>
      <p:regular r:id="rId32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C8"/>
    <a:srgbClr val="EA0000"/>
    <a:srgbClr val="000000"/>
    <a:srgbClr val="0075CC"/>
    <a:srgbClr val="0078D2"/>
    <a:srgbClr val="5F5F5F"/>
    <a:srgbClr val="B9D2E9"/>
    <a:srgbClr val="96BCDE"/>
    <a:srgbClr val="649CCE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543" autoAdjust="0"/>
  </p:normalViewPr>
  <p:slideViewPr>
    <p:cSldViewPr showGuides="1">
      <p:cViewPr>
        <p:scale>
          <a:sx n="100" d="100"/>
          <a:sy n="100" d="100"/>
        </p:scale>
        <p:origin x="-1224" y="-150"/>
      </p:cViewPr>
      <p:guideLst>
        <p:guide orient="horz" pos="2160"/>
        <p:guide orient="horz" pos="618"/>
        <p:guide orient="horz" pos="391"/>
        <p:guide pos="2880"/>
        <p:guide pos="1701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C0DFDA-4E38-416F-A2CA-0EB5BABD16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D2DC0-1363-4901-AAC5-BCE0B59E2C2C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66750"/>
            <a:ext cx="4657725" cy="34940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49750"/>
            <a:ext cx="5000625" cy="4160838"/>
          </a:xfrm>
          <a:noFill/>
          <a:ln/>
        </p:spPr>
        <p:txBody>
          <a:bodyPr lIns="86458" tIns="43221" rIns="86458" bIns="43221"/>
          <a:lstStyle/>
          <a:p>
            <a:pPr defTabSz="762000"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1ABE4-4851-4C2B-8FE5-08A0A5DB2755}" type="slidenum">
              <a:rPr lang="en-US" altLang="ko-KR" smtClean="0"/>
              <a:pPr/>
              <a:t>2</a:t>
            </a:fld>
            <a:endParaRPr lang="en-US" altLang="ko-K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52463"/>
            <a:ext cx="4670425" cy="3503612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60863"/>
            <a:ext cx="4987925" cy="4143375"/>
          </a:xfrm>
          <a:noFill/>
          <a:ln/>
        </p:spPr>
        <p:txBody>
          <a:bodyPr lIns="85717" tIns="42856" rIns="85717" bIns="42856"/>
          <a:lstStyle/>
          <a:p>
            <a:pPr defTabSz="762000" eaLnBrk="1" hangingPunct="1"/>
            <a:r>
              <a:rPr lang="ko-KR" altLang="en-US" smtClean="0"/>
              <a:t>애니메이션 삽입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0DFDA-4E38-416F-A2CA-0EB5BABD16BD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306C2-492F-425E-A61B-7A273E486EE3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52463"/>
            <a:ext cx="4670425" cy="3503612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60863"/>
            <a:ext cx="4987925" cy="4143375"/>
          </a:xfrm>
          <a:noFill/>
          <a:ln/>
        </p:spPr>
        <p:txBody>
          <a:bodyPr lIns="85717" tIns="42856" rIns="85717" bIns="42856"/>
          <a:lstStyle/>
          <a:p>
            <a:pPr defTabSz="762000" eaLnBrk="1" hangingPunct="1"/>
            <a:r>
              <a:rPr lang="ko-KR" altLang="en-US" smtClean="0"/>
              <a:t>애니메이션 삽입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1ABE4-4851-4C2B-8FE5-08A0A5DB2755}" type="slidenum">
              <a:rPr lang="en-US" altLang="ko-KR" smtClean="0"/>
              <a:pPr/>
              <a:t>15</a:t>
            </a:fld>
            <a:endParaRPr lang="en-US" altLang="ko-K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52463"/>
            <a:ext cx="4670425" cy="3503612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60863"/>
            <a:ext cx="4987925" cy="4143375"/>
          </a:xfrm>
          <a:noFill/>
          <a:ln/>
        </p:spPr>
        <p:txBody>
          <a:bodyPr lIns="85717" tIns="42856" rIns="85717" bIns="42856"/>
          <a:lstStyle/>
          <a:p>
            <a:pPr defTabSz="762000" eaLnBrk="1" hangingPunct="1"/>
            <a:r>
              <a:rPr lang="ko-KR" altLang="en-US" smtClean="0"/>
              <a:t>애니메이션 삽입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CAE2-F10C-4D89-8C70-076060935A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2365-A20E-4C25-A23C-7ECFFD1CCE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F2E7-DDE9-462F-8B1C-A37F5636A7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ADA8-CBF2-4FA5-B28A-80FDC28863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0AA0-A22E-4263-B517-978E1D0123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0AB9-7F5E-4F6D-B7AB-DA857BF6D1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F921-B5F1-4CEA-B19D-3F30DA1021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9F5C-763C-4CB3-86A1-D83DF344B0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E389-5106-4F74-A362-B2FD28B8BB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A264-0F08-437E-BBCC-9378E9E86B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A7BE-EB7D-4EA1-9B14-8640EE42B2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A556-DA8B-4EBC-8A31-D74A63F6B6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E74580-A264-4C43-A21A-BDB3B5D26B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38113" y="1990725"/>
            <a:ext cx="8858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latinLnBrk="0">
              <a:spcBef>
                <a:spcPct val="50000"/>
              </a:spcBef>
            </a:pPr>
            <a:r>
              <a:rPr lang="ko-KR" altLang="en-US" sz="3000" dirty="0" err="1" smtClean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  <a:sym typeface="Wingdings" pitchFamily="2" charset="2"/>
              </a:rPr>
              <a:t>괗과학비지니스벨트</a:t>
            </a:r>
            <a:r>
              <a:rPr lang="ko-KR" altLang="en-US" sz="3000" dirty="0" smtClean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  <a:sym typeface="Wingdings" pitchFamily="2" charset="2"/>
              </a:rPr>
              <a:t> 중이온가속기</a:t>
            </a:r>
            <a:endParaRPr lang="ko-KR" altLang="en-US" sz="3000" dirty="0">
              <a:solidFill>
                <a:srgbClr val="0070C0"/>
              </a:solidFill>
              <a:latin typeface="산돌고딕B" pitchFamily="18" charset="-127"/>
              <a:ea typeface="산돌고딕B" pitchFamily="18" charset="-127"/>
              <a:sym typeface="Wingdings" pitchFamily="2" charset="2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60425" y="2643188"/>
            <a:ext cx="7412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latinLnBrk="0">
              <a:spcBef>
                <a:spcPct val="50000"/>
              </a:spcBef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(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가칭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) KoRIA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프로젝트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155700" y="5572125"/>
            <a:ext cx="68214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latinLnBrk="0">
              <a:lnSpc>
                <a:spcPct val="80000"/>
              </a:lnSpc>
              <a:spcBef>
                <a:spcPct val="50000"/>
              </a:spcBef>
            </a:pPr>
            <a:r>
              <a:rPr lang="ko-KR" altLang="en-US" sz="2000" b="1" dirty="0">
                <a:latin typeface="산돌고딕B" pitchFamily="18" charset="-127"/>
                <a:ea typeface="산돌고딕B" pitchFamily="18" charset="-127"/>
                <a:sym typeface="Wingdings" pitchFamily="2" charset="2"/>
              </a:rPr>
              <a:t>채종서</a:t>
            </a:r>
            <a:endParaRPr lang="en-US" altLang="ko-KR" sz="2000" b="1" dirty="0">
              <a:latin typeface="산돌고딕B" pitchFamily="18" charset="-127"/>
              <a:ea typeface="산돌고딕B" pitchFamily="18" charset="-127"/>
              <a:sym typeface="Wingdings" pitchFamily="2" charset="2"/>
            </a:endParaRPr>
          </a:p>
          <a:p>
            <a:pPr algn="ctr" defTabSz="762000" latinLnBrk="0">
              <a:lnSpc>
                <a:spcPct val="80000"/>
              </a:lnSpc>
              <a:spcBef>
                <a:spcPct val="50000"/>
              </a:spcBef>
            </a:pPr>
            <a:r>
              <a:rPr lang="ko-KR" altLang="en-US" sz="2000" dirty="0" smtClean="0"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성균관대학교</a:t>
            </a:r>
            <a:endParaRPr lang="ko-KR" altLang="en-US" sz="2000" dirty="0">
              <a:latin typeface="산돌고딕 M" pitchFamily="18" charset="-127"/>
              <a:ea typeface="산돌고딕 M" pitchFamily="18" charset="-127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39750" y="620713"/>
            <a:ext cx="8389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산돌고딕B" pitchFamily="18" charset="-127"/>
                <a:ea typeface="산돌고딕B" pitchFamily="18" charset="-127"/>
              </a:rPr>
              <a:t>5-1 Argonne</a:t>
            </a:r>
            <a:r>
              <a:rPr lang="ko-KR" altLang="en-US" sz="2000" dirty="0" smtClean="0">
                <a:latin typeface="산돌고딕B" pitchFamily="18" charset="-127"/>
                <a:ea typeface="산돌고딕B" pitchFamily="18" charset="-127"/>
              </a:rPr>
              <a:t>에서 추진중인 프로젝트</a:t>
            </a:r>
            <a:r>
              <a:rPr lang="en-US" altLang="ko-KR" sz="2000" dirty="0" smtClean="0">
                <a:latin typeface="산돌고딕B" pitchFamily="18" charset="-127"/>
                <a:ea typeface="산돌고딕B" pitchFamily="18" charset="-127"/>
              </a:rPr>
              <a:t>(</a:t>
            </a:r>
            <a:r>
              <a:rPr lang="en-US" sz="2000" i="1" dirty="0" smtClean="0">
                <a:latin typeface="산돌고딕B" pitchFamily="18" charset="-127"/>
                <a:ea typeface="산돌고딕B" pitchFamily="18" charset="-127"/>
              </a:rPr>
              <a:t>Advanced Exotic Beam Laboratory</a:t>
            </a:r>
            <a:r>
              <a:rPr lang="en-US" sz="2000" dirty="0" smtClean="0">
                <a:latin typeface="산돌고딕B" pitchFamily="18" charset="-127"/>
                <a:ea typeface="산돌고딕B" pitchFamily="18" charset="-127"/>
              </a:rPr>
              <a:t>)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(1) 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초전도 선형가속기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(400-</a:t>
            </a: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kW, 200-MeV/u superconducting linac driver accelerator)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(2) 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기존의 </a:t>
            </a: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ATLAS</a:t>
            </a:r>
            <a:r>
              <a:rPr lang="ko-KR" altLang="en-US" dirty="0" err="1" smtClean="0">
                <a:latin typeface="산돌고딕 L" pitchFamily="18" charset="-127"/>
                <a:ea typeface="산돌고딕 L" pitchFamily="18" charset="-127"/>
              </a:rPr>
              <a:t>로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exotic beams 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재 가속 </a:t>
            </a:r>
            <a:endParaRPr lang="ko-KR" altLang="en-US" dirty="0">
              <a:latin typeface="산돌고딕 L" pitchFamily="18" charset="-127"/>
              <a:ea typeface="산돌고딕 L" pitchFamily="18" charset="-127"/>
            </a:endParaRPr>
          </a:p>
        </p:txBody>
      </p:sp>
      <p:pic>
        <p:nvPicPr>
          <p:cNvPr id="140290" name="Picture 2" descr="C:\DOCUME~1\user\LOCALS~1\Temp\Hnc\BinData\EMB0000076425f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14488"/>
            <a:ext cx="7961340" cy="462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:\DOCUME~1\user\LOCALS~1\Temp\UNI00000764265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571744"/>
            <a:ext cx="7246960" cy="3987747"/>
          </a:xfrm>
          <a:prstGeom prst="rect">
            <a:avLst/>
          </a:prstGeom>
          <a:noFill/>
        </p:spPr>
      </p:pic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0" y="0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7675" algn="just"/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산돌고딕B" pitchFamily="18" charset="-127"/>
                <a:ea typeface="산돌고딕B" pitchFamily="18" charset="-127"/>
              </a:rPr>
              <a:t>5-2 </a:t>
            </a:r>
            <a:r>
              <a:rPr kumimoji="1" lang="ko-KR" altLang="ko-K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산돌고딕B" pitchFamily="18" charset="-127"/>
                <a:ea typeface="산돌고딕B" pitchFamily="18" charset="-127"/>
              </a:rPr>
              <a:t>ISF(Isotope Science Facility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산돌고딕B" pitchFamily="18" charset="-127"/>
                <a:ea typeface="산돌고딕B" pitchFamily="18" charset="-127"/>
              </a:rPr>
              <a:t>)</a:t>
            </a:r>
            <a:r>
              <a:rPr kumimoji="1" lang="ko-KR" altLang="ko-K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산돌고딕B" pitchFamily="18" charset="-127"/>
                <a:ea typeface="산돌고딕B" pitchFamily="18" charset="-127"/>
              </a:rPr>
              <a:t> </a:t>
            </a: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산돌고딕B" pitchFamily="18" charset="-127"/>
                <a:ea typeface="산돌고딕B" pitchFamily="18" charset="-127"/>
              </a:rPr>
              <a:t>동위원</a:t>
            </a:r>
            <a:r>
              <a:rPr lang="ko-KR" altLang="en-US" sz="2400" b="1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소과학시설</a:t>
            </a:r>
            <a:endParaRPr lang="en-US" altLang="ko-KR" sz="2400" b="1" dirty="0" smtClean="0">
              <a:solidFill>
                <a:schemeClr val="accent1"/>
              </a:solidFill>
              <a:latin typeface="산돌고딕B" pitchFamily="18" charset="-127"/>
              <a:ea typeface="산돌고딕B" pitchFamily="18" charset="-127"/>
            </a:endParaRPr>
          </a:p>
          <a:p>
            <a:pPr lvl="0" algn="just"/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바탕" pitchFamily="18" charset="-127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 </a:t>
            </a:r>
            <a:endParaRPr kumimoji="1" lang="ko-KR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고출력 초전도 중이온 선형가속기 </a:t>
            </a: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(200 MeV/n, beam</a:t>
            </a:r>
            <a:r>
              <a:rPr kumimoji="1" 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출력 </a:t>
            </a: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400 kW) </a:t>
            </a:r>
            <a:endParaRPr kumimoji="1" lang="ko-KR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산돌고딕 L" pitchFamily="18" charset="-127"/>
              <a:ea typeface="산돌고딕 L" pitchFamily="18" charset="-127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• fragment-separator </a:t>
            </a:r>
            <a:r>
              <a:rPr kumimoji="1" 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포함된 </a:t>
            </a: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in-flight production target  </a:t>
            </a:r>
            <a:endParaRPr kumimoji="1" lang="ko-KR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산돌고딕 L" pitchFamily="18" charset="-127"/>
              <a:ea typeface="산돌고딕 L" pitchFamily="18" charset="-127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•  fragment analyze</a:t>
            </a:r>
            <a:r>
              <a:rPr kumimoji="1" 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포함 </a:t>
            </a: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high-power ISOL target </a:t>
            </a:r>
            <a:endParaRPr kumimoji="1" lang="ko-KR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산돌고딕 L" pitchFamily="18" charset="-127"/>
              <a:ea typeface="산돌고딕 L" pitchFamily="18" charset="-127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• </a:t>
            </a:r>
            <a:r>
              <a:rPr kumimoji="1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고속빔연구시설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산돌고딕 L" pitchFamily="18" charset="-127"/>
              <a:ea typeface="산돌고딕 L" pitchFamily="18" charset="-127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• </a:t>
            </a:r>
            <a:r>
              <a:rPr kumimoji="1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고선속단수명동위원소빔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 인출 시설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,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고효율 </a:t>
            </a:r>
            <a:r>
              <a:rPr kumimoji="1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개스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sto</a:t>
            </a: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pper 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산돌고딕 L" pitchFamily="18" charset="-127"/>
              <a:ea typeface="산돌고딕 L" pitchFamily="18" charset="-127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• 100 keV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미만의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 </a:t>
            </a:r>
            <a:r>
              <a:rPr kumimoji="1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저에너지실험시설</a:t>
            </a: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 </a:t>
            </a:r>
            <a:endParaRPr kumimoji="1" lang="ko-KR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산돌고딕 L" pitchFamily="18" charset="-127"/>
              <a:ea typeface="산돌고딕 L" pitchFamily="18" charset="-127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• 12 MeV/n </a:t>
            </a:r>
            <a:r>
              <a:rPr kumimoji="1" 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</a:rPr>
              <a:t>후단 가속기 </a:t>
            </a:r>
            <a:endParaRPr kumimoji="1" 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산돌고딕 L" pitchFamily="18" charset="-127"/>
              <a:ea typeface="산돌고딕 L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  <a:cs typeface="한컴바탕" pitchFamily="18" charset="-127"/>
              </a:rPr>
              <a:t/>
            </a:r>
            <a:br>
              <a:rPr kumimoji="1" lang="ko-KR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산돌고딕 L" pitchFamily="18" charset="-127"/>
                <a:ea typeface="산돌고딕 L" pitchFamily="18" charset="-127"/>
                <a:cs typeface="한컴바탕" pitchFamily="18" charset="-127"/>
              </a:rPr>
            </a:br>
            <a:endParaRPr kumimoji="1" lang="ko-KR" altLang="ko-K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산돌고딕 L" pitchFamily="18" charset="-127"/>
              <a:ea typeface="산돌고딕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412750" y="847725"/>
            <a:ext cx="3813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lnSpc>
                <a:spcPct val="90000"/>
              </a:lnSpc>
              <a:spcBef>
                <a:spcPct val="170000"/>
              </a:spcBef>
              <a:defRPr/>
            </a:pP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1. </a:t>
            </a:r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외국의 중이온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(RI) </a:t>
            </a:r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가속기 현황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?</a:t>
            </a:r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 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산돌고딕B" pitchFamily="18" charset="-127"/>
              <a:ea typeface="산돌고딕B" pitchFamily="18" charset="-127"/>
            </a:endParaRPr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>
            <a:off x="412750" y="1233488"/>
            <a:ext cx="230223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lnSpc>
                <a:spcPct val="90000"/>
              </a:lnSpc>
              <a:spcBef>
                <a:spcPct val="170000"/>
              </a:spcBef>
              <a:defRPr/>
            </a:pPr>
            <a:r>
              <a:rPr lang="en-US" altLang="ko-KR" sz="2800" dirty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2. </a:t>
            </a:r>
            <a:r>
              <a:rPr lang="ko-KR" altLang="en-US" sz="2800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한국의 현황</a:t>
            </a:r>
            <a:endParaRPr lang="ko-KR" altLang="en-US" sz="2800" dirty="0">
              <a:solidFill>
                <a:schemeClr val="accent1"/>
              </a:solidFill>
              <a:latin typeface="산돌고딕B" pitchFamily="18" charset="-127"/>
              <a:ea typeface="산돌고딕B" pitchFamily="18" charset="-127"/>
            </a:endParaRPr>
          </a:p>
        </p:txBody>
      </p:sp>
      <p:sp>
        <p:nvSpPr>
          <p:cNvPr id="22538" name="Rectangle 16"/>
          <p:cNvSpPr>
            <a:spLocks noChangeArrowheads="1"/>
          </p:cNvSpPr>
          <p:nvPr/>
        </p:nvSpPr>
        <p:spPr bwMode="auto">
          <a:xfrm>
            <a:off x="412750" y="1647825"/>
            <a:ext cx="253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lnSpc>
                <a:spcPct val="90000"/>
              </a:lnSpc>
              <a:spcBef>
                <a:spcPct val="170000"/>
              </a:spcBef>
              <a:defRPr/>
            </a:pP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3. </a:t>
            </a:r>
            <a:r>
              <a:rPr lang="ko-KR" altLang="en-US" sz="2000" dirty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그런데 우리나라는</a:t>
            </a: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?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산돌고딕B" pitchFamily="18" charset="-127"/>
              <a:ea typeface="산돌고딕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285720" y="785794"/>
            <a:ext cx="7826375" cy="549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en-US" altLang="ko-KR" dirty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포항공대</a:t>
            </a:r>
            <a:r>
              <a:rPr lang="en-US" altLang="ko-KR" dirty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포항 </a:t>
            </a:r>
            <a:r>
              <a:rPr lang="ko-KR" altLang="en-US" dirty="0" err="1" smtClean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방사광가속기</a:t>
            </a:r>
            <a:endParaRPr lang="en-US" altLang="ko-KR" dirty="0" smtClean="0">
              <a:solidFill>
                <a:srgbClr val="000000"/>
              </a:solidFill>
              <a:latin typeface="산돌고딕B" pitchFamily="18" charset="-127"/>
              <a:ea typeface="산돌고딕B" pitchFamily="18" charset="-127"/>
            </a:endParaRP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  </a:t>
            </a:r>
            <a:r>
              <a:rPr lang="en-US" altLang="ko-KR" sz="1400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2.5 GeV </a:t>
            </a:r>
            <a:r>
              <a:rPr lang="ko-KR" altLang="en-US" sz="1400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전자가속기 및 </a:t>
            </a:r>
            <a:r>
              <a:rPr lang="ko-KR" altLang="en-US" sz="1400" dirty="0" err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저장링</a:t>
            </a:r>
            <a:r>
              <a:rPr lang="ko-KR" altLang="en-US" sz="1400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방사광원</a:t>
            </a:r>
            <a:r>
              <a:rPr lang="en-US" altLang="ko-KR" sz="1400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)</a:t>
            </a: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  1995</a:t>
            </a:r>
            <a:r>
              <a:rPr lang="ko-KR" altLang="en-US" sz="1400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년 국내 개발 완공</a:t>
            </a:r>
            <a:r>
              <a:rPr lang="en-US" altLang="ko-KR" sz="1400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운영 중</a:t>
            </a:r>
            <a:endParaRPr lang="en-US" altLang="ko-KR" sz="1400" dirty="0">
              <a:solidFill>
                <a:srgbClr val="000000"/>
              </a:solidFill>
              <a:latin typeface="산돌고딕 L" pitchFamily="18" charset="-127"/>
              <a:ea typeface="산돌고딕 L" pitchFamily="18" charset="-127"/>
            </a:endParaRP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 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물질구조 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분석용</a:t>
            </a:r>
            <a:endParaRPr lang="en-US" altLang="ko-KR" sz="1400" dirty="0">
              <a:latin typeface="산돌고딕 L" pitchFamily="18" charset="-127"/>
              <a:ea typeface="산돌고딕 L" pitchFamily="18" charset="-127"/>
              <a:sym typeface="Symbol" pitchFamily="18" charset="2"/>
            </a:endParaRPr>
          </a:p>
          <a:p>
            <a:pPr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en-US" altLang="ko-KR" dirty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원자력의학원</a:t>
            </a:r>
            <a:r>
              <a:rPr lang="ko-KR" altLang="en-US" dirty="0" smtClean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 사이클로트론</a:t>
            </a:r>
            <a:endParaRPr lang="en-US" altLang="ko-KR" dirty="0" smtClean="0">
              <a:solidFill>
                <a:srgbClr val="000000"/>
              </a:solidFill>
              <a:latin typeface="산돌고딕B" pitchFamily="18" charset="-127"/>
              <a:ea typeface="산돌고딕B" pitchFamily="18" charset="-127"/>
            </a:endParaRP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  50 </a:t>
            </a:r>
            <a:r>
              <a:rPr lang="en-US" altLang="ko-KR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MeV </a:t>
            </a:r>
            <a:r>
              <a:rPr lang="ko-KR" altLang="en-US" dirty="0" err="1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소전류</a:t>
            </a:r>
            <a:r>
              <a:rPr lang="ko-KR" altLang="en-US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(60 uA) </a:t>
            </a:r>
            <a:r>
              <a:rPr lang="ko-KR" altLang="en-US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사이클로트론 </a:t>
            </a:r>
            <a:r>
              <a:rPr lang="en-US" altLang="ko-KR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양성자</a:t>
            </a:r>
            <a:r>
              <a:rPr lang="en-US" altLang="ko-KR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중양자</a:t>
            </a:r>
            <a:r>
              <a:rPr lang="en-US" altLang="ko-KR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, He-3, He-4)</a:t>
            </a: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 1986</a:t>
            </a:r>
            <a:r>
              <a:rPr lang="ko-KR" altLang="en-US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년 도입</a:t>
            </a:r>
            <a:r>
              <a:rPr lang="en-US" altLang="ko-KR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운영 중</a:t>
            </a: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 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기초과학 전용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(200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여명 치료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)</a:t>
            </a:r>
          </a:p>
          <a:p>
            <a:pPr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자원연구소</a:t>
            </a:r>
            <a:r>
              <a:rPr lang="en-US" altLang="ko-KR" dirty="0" smtClean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,</a:t>
            </a:r>
            <a:r>
              <a:rPr lang="ko-KR" altLang="en-US" dirty="0" smtClean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서울대공동기기원</a:t>
            </a:r>
            <a:r>
              <a:rPr lang="en-US" altLang="ko-KR" dirty="0" smtClean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,</a:t>
            </a:r>
            <a:r>
              <a:rPr lang="en-US" altLang="ko-KR" dirty="0" smtClean="0">
                <a:solidFill>
                  <a:srgbClr val="000000"/>
                </a:solidFill>
                <a:latin typeface="산돌고딕B" pitchFamily="18" charset="-127"/>
                <a:ea typeface="산돌고딕B" pitchFamily="18" charset="-127"/>
              </a:rPr>
              <a:t>KIST </a:t>
            </a:r>
            <a:endParaRPr lang="en-US" altLang="ko-KR" dirty="0" smtClean="0">
              <a:solidFill>
                <a:srgbClr val="000000"/>
              </a:solidFill>
              <a:latin typeface="산돌고딕B" pitchFamily="18" charset="-127"/>
              <a:ea typeface="산돌고딕B" pitchFamily="18" charset="-127"/>
            </a:endParaRP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  1 ~  6 MeV  </a:t>
            </a:r>
            <a:r>
              <a:rPr lang="ko-KR" altLang="en-US" sz="1400" dirty="0" err="1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정전형</a:t>
            </a:r>
            <a:r>
              <a:rPr lang="en-US" altLang="ko-KR" sz="1400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가속기  </a:t>
            </a:r>
            <a:r>
              <a:rPr lang="ko-KR" altLang="en-US" sz="1400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물질분석 및 연구</a:t>
            </a:r>
            <a:endParaRPr lang="en-US" altLang="ko-KR" sz="1400" dirty="0">
              <a:latin typeface="산돌고딕 L" pitchFamily="18" charset="-127"/>
              <a:ea typeface="산돌고딕 L" pitchFamily="18" charset="-127"/>
              <a:sym typeface="Symbol" pitchFamily="18" charset="2"/>
            </a:endParaRPr>
          </a:p>
          <a:p>
            <a:pPr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en-US" altLang="ko-KR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 </a:t>
            </a:r>
            <a:r>
              <a:rPr lang="ko-KR" altLang="en-US" dirty="0">
                <a:solidFill>
                  <a:schemeClr val="accent2"/>
                </a:solidFill>
                <a:latin typeface="산돌고딕B" pitchFamily="18" charset="-127"/>
                <a:ea typeface="산돌고딕B" pitchFamily="18" charset="-127"/>
                <a:cs typeface="휴먼명조,한컴돋움"/>
              </a:rPr>
              <a:t>양성자기반공학기술개발사업단</a:t>
            </a:r>
            <a:r>
              <a:rPr lang="en-US" altLang="ko-KR" dirty="0">
                <a:solidFill>
                  <a:schemeClr val="accent2"/>
                </a:solidFill>
                <a:latin typeface="산돌고딕B" pitchFamily="18" charset="-127"/>
                <a:ea typeface="산돌고딕B" pitchFamily="18" charset="-127"/>
                <a:cs typeface="휴먼명조,한컴돋움"/>
              </a:rPr>
              <a:t>, </a:t>
            </a:r>
            <a:r>
              <a:rPr lang="ko-KR" altLang="en-US" dirty="0">
                <a:solidFill>
                  <a:schemeClr val="accent2"/>
                </a:solidFill>
                <a:latin typeface="산돌고딕B" pitchFamily="18" charset="-127"/>
                <a:ea typeface="산돌고딕B" pitchFamily="18" charset="-127"/>
                <a:cs typeface="휴먼명조,한컴돋움"/>
              </a:rPr>
              <a:t>경주 양성자가속기 </a:t>
            </a: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ko-KR" altLang="en-US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  중 에너지 </a:t>
            </a:r>
            <a:r>
              <a:rPr lang="en-US" altLang="ko-KR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(100 MeV) </a:t>
            </a:r>
            <a:r>
              <a:rPr lang="ko-KR" altLang="en-US" sz="1400" dirty="0" err="1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대전류</a:t>
            </a:r>
            <a:r>
              <a:rPr lang="ko-KR" altLang="en-US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 </a:t>
            </a:r>
            <a:r>
              <a:rPr lang="en-US" altLang="ko-KR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(20 mA) </a:t>
            </a:r>
            <a:r>
              <a:rPr lang="ko-KR" altLang="en-US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양성자 선형가속기</a:t>
            </a: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ko-KR" altLang="en-US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  </a:t>
            </a:r>
            <a:r>
              <a:rPr lang="en-US" altLang="ko-KR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2012</a:t>
            </a:r>
            <a:r>
              <a:rPr lang="ko-KR" altLang="en-US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년 국내 개발 완공</a:t>
            </a:r>
            <a:r>
              <a:rPr lang="en-US" altLang="ko-KR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, </a:t>
            </a:r>
            <a:r>
              <a:rPr lang="ko-KR" altLang="en-US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예정</a:t>
            </a: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ko-KR" altLang="en-US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  재료</a:t>
            </a:r>
            <a:r>
              <a:rPr lang="en-US" altLang="ko-KR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, </a:t>
            </a:r>
            <a:r>
              <a:rPr lang="ko-KR" altLang="en-US" sz="1400" dirty="0" err="1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나노</a:t>
            </a:r>
            <a:r>
              <a:rPr lang="en-US" altLang="ko-KR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, </a:t>
            </a:r>
            <a:r>
              <a:rPr lang="ko-KR" altLang="en-US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생명</a:t>
            </a:r>
            <a:r>
              <a:rPr lang="en-US" altLang="ko-KR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, </a:t>
            </a:r>
            <a:r>
              <a:rPr lang="ko-KR" altLang="en-US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우주</a:t>
            </a:r>
            <a:r>
              <a:rPr lang="en-US" altLang="ko-KR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, </a:t>
            </a:r>
            <a:r>
              <a:rPr lang="ko-KR" altLang="en-US" sz="1400" dirty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의료 등 원천기술 개발 및 </a:t>
            </a:r>
            <a:r>
              <a:rPr lang="ko-KR" altLang="en-US" sz="1400" dirty="0" smtClean="0">
                <a:solidFill>
                  <a:schemeClr val="accent2"/>
                </a:solidFill>
                <a:latin typeface="산돌고딕 L" pitchFamily="18" charset="-127"/>
                <a:ea typeface="산돌고딕 L" pitchFamily="18" charset="-127"/>
                <a:cs typeface="휴먼명조,한컴돋움"/>
              </a:rPr>
              <a:t>생산용</a:t>
            </a:r>
            <a:endParaRPr lang="en-US" altLang="ko-KR" sz="1400" dirty="0">
              <a:solidFill>
                <a:srgbClr val="000000"/>
              </a:solidFill>
              <a:latin typeface="산돌고딕 L" pitchFamily="18" charset="-127"/>
              <a:ea typeface="산돌고딕 L" pitchFamily="18" charset="-127"/>
              <a:cs typeface="휴먼명조,한컴돋움"/>
            </a:endParaRPr>
          </a:p>
          <a:p>
            <a:pPr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ko-KR" altLang="en-US" dirty="0">
                <a:latin typeface="산돌고딕B" pitchFamily="18" charset="-127"/>
                <a:ea typeface="산돌고딕B" pitchFamily="18" charset="-127"/>
              </a:rPr>
              <a:t> 운영 중인 소형 가속기 </a:t>
            </a: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 사이클로트론  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: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저에너지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(3~50MeV)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소전류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(0.1mA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이하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); 20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여기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(4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기 국내개발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)</a:t>
            </a:r>
          </a:p>
          <a:p>
            <a:pPr marL="266700">
              <a:lnSpc>
                <a:spcPct val="110000"/>
              </a:lnSpc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                         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의료용 동위원소 생산 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(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양성자</a:t>
            </a:r>
            <a:r>
              <a:rPr lang="en-US" altLang="ko-KR" sz="1400" dirty="0" smtClean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 err="1" smtClean="0">
                <a:latin typeface="산돌고딕 L" pitchFamily="18" charset="-127"/>
                <a:ea typeface="산돌고딕 L" pitchFamily="18" charset="-127"/>
              </a:rPr>
              <a:t>한국원자력의학원</a:t>
            </a:r>
            <a:r>
              <a:rPr lang="en-US" altLang="ko-KR" sz="1400" dirty="0" smtClean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한국원자력연구원</a:t>
            </a:r>
            <a:r>
              <a:rPr lang="en-US" altLang="ko-KR" sz="1400" dirty="0" smtClean="0">
                <a:latin typeface="산돌고딕 L" pitchFamily="18" charset="-127"/>
                <a:ea typeface="산돌고딕 L" pitchFamily="18" charset="-127"/>
              </a:rPr>
              <a:t>(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정읍</a:t>
            </a:r>
            <a:r>
              <a:rPr lang="en-US" altLang="ko-KR" sz="1400" dirty="0" smtClean="0">
                <a:latin typeface="산돌고딕 L" pitchFamily="18" charset="-127"/>
                <a:ea typeface="산돌고딕 L" pitchFamily="18" charset="-127"/>
              </a:rPr>
              <a:t>)</a:t>
            </a:r>
            <a:endParaRPr lang="en-US" altLang="ko-KR" sz="1400" dirty="0" smtClean="0">
              <a:latin typeface="산돌고딕 L" pitchFamily="18" charset="-127"/>
              <a:ea typeface="산돌고딕 L" pitchFamily="18" charset="-127"/>
            </a:endParaRPr>
          </a:p>
          <a:p>
            <a:pPr marL="266700">
              <a:lnSpc>
                <a:spcPct val="110000"/>
              </a:lnSpc>
              <a:defRPr/>
            </a:pPr>
            <a:r>
              <a:rPr lang="en-US" altLang="ko-KR" sz="1400" dirty="0" smtClean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en-US" altLang="ko-KR" sz="1400" dirty="0" smtClean="0">
                <a:latin typeface="산돌고딕 L" pitchFamily="18" charset="-127"/>
                <a:ea typeface="산돌고딕 L" pitchFamily="18" charset="-127"/>
              </a:rPr>
              <a:t>                          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양성자 치료 가속기 </a:t>
            </a:r>
            <a:r>
              <a:rPr lang="en-US" altLang="ko-KR" sz="1400" dirty="0" smtClean="0">
                <a:latin typeface="산돌고딕 L" pitchFamily="18" charset="-127"/>
                <a:ea typeface="산돌고딕 L" pitchFamily="18" charset="-127"/>
              </a:rPr>
              <a:t>(230 MeV)</a:t>
            </a:r>
            <a:endParaRPr lang="en-US" altLang="ko-KR" sz="1400" dirty="0">
              <a:latin typeface="산돌고딕 L" pitchFamily="18" charset="-127"/>
              <a:ea typeface="산돌고딕 L" pitchFamily="18" charset="-127"/>
            </a:endParaRP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1400" dirty="0" smtClean="0">
                <a:solidFill>
                  <a:srgbClr val="0070C0"/>
                </a:solidFill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sz="1400" dirty="0">
                <a:solidFill>
                  <a:srgbClr val="0070C0"/>
                </a:solidFill>
                <a:latin typeface="산돌고딕 L" pitchFamily="18" charset="-127"/>
                <a:ea typeface="산돌고딕 L" pitchFamily="18" charset="-127"/>
              </a:rPr>
              <a:t>소형 의료용</a:t>
            </a:r>
            <a:r>
              <a:rPr lang="en-US" altLang="ko-KR" sz="1400" dirty="0">
                <a:solidFill>
                  <a:srgbClr val="0070C0"/>
                </a:solidFill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  <a:latin typeface="산돌고딕 L" pitchFamily="18" charset="-127"/>
                <a:ea typeface="산돌고딕 L" pitchFamily="18" charset="-127"/>
              </a:rPr>
              <a:t>산업용 전자가속기 제외 </a:t>
            </a:r>
            <a:endParaRPr lang="en-US" altLang="ko-KR" sz="1400" dirty="0" smtClean="0">
              <a:solidFill>
                <a:srgbClr val="0070C0"/>
              </a:solidFill>
              <a:latin typeface="산돌고딕 L" pitchFamily="18" charset="-127"/>
              <a:ea typeface="산돌고딕 L" pitchFamily="18" charset="-127"/>
            </a:endParaRPr>
          </a:p>
          <a:p>
            <a:pPr marL="26670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ko-KR" sz="1400" dirty="0">
              <a:latin typeface="산돌고딕 L" pitchFamily="18" charset="-127"/>
              <a:ea typeface="산돌고딕 L" pitchFamily="18" charset="-127"/>
            </a:endParaRPr>
          </a:p>
          <a:p>
            <a:pPr marL="266700" algn="ctr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ko-KR" altLang="en-US" sz="2300" dirty="0">
                <a:solidFill>
                  <a:srgbClr val="EA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2300" dirty="0" smtClean="0">
                <a:solidFill>
                  <a:srgbClr val="EA0000"/>
                </a:solidFill>
                <a:latin typeface="산돌고딕 M" pitchFamily="18" charset="-127"/>
                <a:ea typeface="산돌고딕 M" pitchFamily="18" charset="-127"/>
              </a:rPr>
              <a:t>중이온가속기 연구시설 없음</a:t>
            </a:r>
            <a:r>
              <a:rPr lang="en-US" altLang="ko-KR" sz="2300" dirty="0" smtClean="0">
                <a:solidFill>
                  <a:srgbClr val="EA0000"/>
                </a:solidFill>
                <a:latin typeface="산돌고딕 M" pitchFamily="18" charset="-127"/>
                <a:ea typeface="산돌고딕 M" pitchFamily="18" charset="-127"/>
              </a:rPr>
              <a:t>!</a:t>
            </a:r>
            <a:endParaRPr lang="ko-KR" altLang="en-US" sz="2300" dirty="0">
              <a:solidFill>
                <a:srgbClr val="000000"/>
              </a:solidFill>
              <a:latin typeface="산돌고딕 L" pitchFamily="18" charset="-127"/>
              <a:ea typeface="산돌고딕 L" pitchFamily="18" charset="-127"/>
            </a:endParaRPr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428625" y="204788"/>
            <a:ext cx="5576888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666750" indent="-666750" eaLnBrk="0" latinLnBrk="0" hangingPunct="0">
              <a:lnSpc>
                <a:spcPct val="90000"/>
              </a:lnSpc>
            </a:pPr>
            <a:r>
              <a:rPr lang="ko-KR" altLang="en-US" sz="2300" dirty="0" smtClean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국내 연구용 가속기 </a:t>
            </a:r>
            <a:r>
              <a:rPr lang="ko-KR" altLang="en-US" sz="2300" dirty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현황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438150" y="258763"/>
            <a:ext cx="48593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중이온 가속기 관련 정책과제 수행 현황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30225" y="949325"/>
          <a:ext cx="8247092" cy="340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169"/>
                <a:gridCol w="1551205"/>
                <a:gridCol w="928694"/>
                <a:gridCol w="3429024"/>
              </a:tblGrid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err="1" smtClean="0">
                          <a:solidFill>
                            <a:schemeClr val="bg1"/>
                          </a:solidFill>
                          <a:latin typeface="산돌고딕B" pitchFamily="18" charset="-127"/>
                          <a:ea typeface="산돌고딕B" pitchFamily="18" charset="-127"/>
                        </a:rPr>
                        <a:t>정책과제명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산돌고딕B" pitchFamily="18" charset="-127"/>
                        <a:ea typeface="산돌고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smtClean="0">
                          <a:latin typeface="산돌고딕B" pitchFamily="18" charset="-127"/>
                          <a:ea typeface="산돌고딕B" pitchFamily="18" charset="-127"/>
                        </a:rPr>
                        <a:t>과제책임자</a:t>
                      </a:r>
                      <a:endParaRPr lang="ko-KR" altLang="en-US" sz="1400" b="0" dirty="0">
                        <a:latin typeface="산돌고딕B" pitchFamily="18" charset="-127"/>
                        <a:ea typeface="산돌고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smtClean="0">
                          <a:latin typeface="산돌고딕B" pitchFamily="18" charset="-127"/>
                          <a:ea typeface="산돌고딕B" pitchFamily="18" charset="-127"/>
                        </a:rPr>
                        <a:t>날짜</a:t>
                      </a:r>
                      <a:endParaRPr lang="ko-KR" altLang="en-US" sz="1400" b="0" dirty="0">
                        <a:latin typeface="산돌고딕B" pitchFamily="18" charset="-127"/>
                        <a:ea typeface="산돌고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smtClean="0">
                          <a:latin typeface="산돌고딕B" pitchFamily="18" charset="-127"/>
                          <a:ea typeface="산돌고딕B" pitchFamily="18" charset="-127"/>
                        </a:rPr>
                        <a:t>과제내용</a:t>
                      </a:r>
                      <a:endParaRPr lang="ko-KR" altLang="en-US" sz="1400" b="0" dirty="0">
                        <a:latin typeface="산돌고딕B" pitchFamily="18" charset="-127"/>
                        <a:ea typeface="산돌고딕B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중입자가속기</a:t>
                      </a:r>
                      <a:r>
                        <a:rPr lang="ko-KR" altLang="en-US" sz="14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 개발에 관한</a:t>
                      </a:r>
                      <a:endParaRPr lang="en-US" altLang="ko-KR" sz="1400" b="0" dirty="0" smtClean="0"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타당성 연구</a:t>
                      </a:r>
                      <a:endParaRPr lang="ko-KR" altLang="en-US" sz="14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최  병  호</a:t>
                      </a:r>
                      <a:endParaRPr lang="en-US" altLang="ko-KR" sz="1300" b="0" i="0" dirty="0" smtClean="0">
                        <a:latin typeface="산돌고딕 L" pitchFamily="18" charset="-127"/>
                        <a:ea typeface="산돌고딕 L" pitchFamily="18" charset="-127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(</a:t>
                      </a:r>
                      <a:r>
                        <a:rPr lang="ko-KR" altLang="en-US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한국원자력연구소</a:t>
                      </a:r>
                      <a:r>
                        <a:rPr lang="en-US" altLang="ko-KR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)</a:t>
                      </a:r>
                      <a:endParaRPr lang="ko-KR" altLang="en-US" sz="1300" b="0" i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2003. 8</a:t>
                      </a:r>
                      <a:endParaRPr lang="ko-KR" altLang="en-US" sz="1400" b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300" b="0" dirty="0" err="1" smtClean="0">
                          <a:latin typeface="산돌고딕 L" pitchFamily="18" charset="-127"/>
                          <a:ea typeface="산돌고딕 L" pitchFamily="18" charset="-127"/>
                        </a:rPr>
                        <a:t>중입자</a:t>
                      </a:r>
                      <a:r>
                        <a:rPr lang="ko-KR" altLang="en-US" sz="13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 가속기의 국내외동향 및 추진 타당성을 위한 추진 사업의 내용 분석</a:t>
                      </a:r>
                      <a:endParaRPr lang="ko-KR" altLang="en-US" sz="1300" b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</a:tr>
              <a:tr h="611198"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국립핵과학연구소설립계획</a:t>
                      </a:r>
                      <a:r>
                        <a:rPr lang="en-US" altLang="ko-KR" sz="14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(</a:t>
                      </a:r>
                      <a:r>
                        <a:rPr lang="ko-KR" altLang="en-US" sz="14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안</a:t>
                      </a:r>
                      <a:r>
                        <a:rPr lang="en-US" altLang="ko-KR" sz="14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)</a:t>
                      </a:r>
                      <a:endParaRPr lang="ko-KR" altLang="en-US" sz="14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이  춘  식</a:t>
                      </a:r>
                      <a:endParaRPr lang="en-US" altLang="ko-KR" sz="1300" b="0" i="0" dirty="0" smtClean="0">
                        <a:latin typeface="산돌고딕 L" pitchFamily="18" charset="-127"/>
                        <a:ea typeface="산돌고딕 L" pitchFamily="18" charset="-127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(</a:t>
                      </a:r>
                      <a:r>
                        <a:rPr lang="ko-KR" altLang="en-US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중앙대학교</a:t>
                      </a:r>
                      <a:r>
                        <a:rPr lang="en-US" altLang="ko-KR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)</a:t>
                      </a:r>
                      <a:endParaRPr lang="ko-KR" altLang="en-US" sz="1300" b="0" i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2003. 12</a:t>
                      </a:r>
                      <a:endParaRPr lang="ko-KR" altLang="en-US" sz="1400" b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3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세계적인 수준의 가속기와 핵심시설을 기반으로</a:t>
                      </a:r>
                      <a:r>
                        <a:rPr lang="ko-KR" altLang="en-US" sz="1300" b="0" baseline="0" dirty="0" smtClean="0">
                          <a:latin typeface="산돌고딕 L" pitchFamily="18" charset="-127"/>
                          <a:ea typeface="산돌고딕 L" pitchFamily="18" charset="-127"/>
                        </a:rPr>
                        <a:t> 하는 미래 </a:t>
                      </a:r>
                      <a:r>
                        <a:rPr lang="ko-KR" altLang="en-US" sz="1300" b="0" baseline="0" dirty="0" err="1" smtClean="0">
                          <a:latin typeface="산돌고딕 L" pitchFamily="18" charset="-127"/>
                          <a:ea typeface="산돌고딕 L" pitchFamily="18" charset="-127"/>
                        </a:rPr>
                        <a:t>핵과학연구소</a:t>
                      </a:r>
                      <a:r>
                        <a:rPr lang="ko-KR" altLang="en-US" sz="1300" b="0" baseline="0" dirty="0" smtClean="0">
                          <a:latin typeface="산돌고딕 L" pitchFamily="18" charset="-127"/>
                          <a:ea typeface="산돌고딕 L" pitchFamily="18" charset="-127"/>
                        </a:rPr>
                        <a:t> 설립 안</a:t>
                      </a:r>
                      <a:endParaRPr lang="ko-KR" altLang="en-US" sz="1300" b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국가 </a:t>
                      </a:r>
                      <a:r>
                        <a:rPr lang="ko-KR" altLang="en-US" sz="14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핵과학</a:t>
                      </a:r>
                      <a:r>
                        <a:rPr lang="ko-KR" altLang="en-US" sz="14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 연구체계</a:t>
                      </a:r>
                      <a:endParaRPr lang="en-US" altLang="ko-KR" sz="1400" b="0" dirty="0" smtClean="0"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구축에 관한 연구</a:t>
                      </a:r>
                      <a:endParaRPr lang="ko-KR" altLang="en-US" sz="14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민  동  필</a:t>
                      </a:r>
                      <a:endParaRPr lang="en-US" altLang="ko-KR" sz="1300" b="0" i="0" dirty="0" smtClean="0">
                        <a:latin typeface="산돌고딕 L" pitchFamily="18" charset="-127"/>
                        <a:ea typeface="산돌고딕 L" pitchFamily="18" charset="-127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(</a:t>
                      </a:r>
                      <a:r>
                        <a:rPr lang="ko-KR" altLang="en-US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서울대학교</a:t>
                      </a:r>
                      <a:r>
                        <a:rPr lang="en-US" altLang="ko-KR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)</a:t>
                      </a:r>
                      <a:endParaRPr lang="ko-KR" altLang="en-US" sz="1300" b="0" i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2004. 4</a:t>
                      </a:r>
                      <a:endParaRPr lang="ko-KR" altLang="en-US" sz="1400" b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3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국가 </a:t>
                      </a:r>
                      <a:r>
                        <a:rPr lang="ko-KR" altLang="en-US" sz="1300" b="0" dirty="0" err="1" smtClean="0">
                          <a:latin typeface="산돌고딕 L" pitchFamily="18" charset="-127"/>
                          <a:ea typeface="산돌고딕 L" pitchFamily="18" charset="-127"/>
                        </a:rPr>
                        <a:t>핵과학</a:t>
                      </a:r>
                      <a:r>
                        <a:rPr lang="ko-KR" altLang="en-US" sz="13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 연구체계를 위한 기초 및 응용 연구의 중심역할을 할 연구소 건립 제안 </a:t>
                      </a:r>
                      <a:endParaRPr lang="ko-KR" altLang="en-US" sz="1300" b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중입자</a:t>
                      </a:r>
                      <a:r>
                        <a:rPr lang="ko-KR" altLang="en-US" sz="14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 가속기의</a:t>
                      </a:r>
                      <a:endParaRPr lang="en-US" altLang="ko-KR" sz="1400" b="0" dirty="0" smtClean="0"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사전 기획 조사연구</a:t>
                      </a:r>
                      <a:endParaRPr lang="ko-KR" altLang="en-US" sz="14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김  만  원</a:t>
                      </a:r>
                      <a:endParaRPr lang="en-US" altLang="ko-KR" sz="1300" b="0" i="0" dirty="0" smtClean="0">
                        <a:latin typeface="산돌고딕 L" pitchFamily="18" charset="-127"/>
                        <a:ea typeface="산돌고딕 L" pitchFamily="18" charset="-127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(</a:t>
                      </a:r>
                      <a:r>
                        <a:rPr lang="ko-KR" altLang="en-US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한국과학기술원</a:t>
                      </a:r>
                      <a:r>
                        <a:rPr lang="en-US" altLang="ko-KR" sz="1300" b="0" i="0" dirty="0" smtClean="0">
                          <a:latin typeface="산돌고딕 L" pitchFamily="18" charset="-127"/>
                          <a:ea typeface="산돌고딕 L" pitchFamily="18" charset="-127"/>
                        </a:rPr>
                        <a:t>)</a:t>
                      </a:r>
                      <a:endParaRPr lang="ko-KR" altLang="en-US" sz="1300" b="0" i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2004. 3</a:t>
                      </a:r>
                      <a:endParaRPr lang="ko-KR" altLang="en-US" sz="1400" b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300" b="0" dirty="0" err="1" smtClean="0">
                          <a:latin typeface="산돌고딕 L" pitchFamily="18" charset="-127"/>
                          <a:ea typeface="산돌고딕 L" pitchFamily="18" charset="-127"/>
                        </a:rPr>
                        <a:t>중입자</a:t>
                      </a:r>
                      <a:r>
                        <a:rPr lang="ko-KR" altLang="en-US" sz="13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 가속기 연구 기반 구축 사업 기획을 수립하여 사업추진의 효율성과 일관성을 높이는 기술체계와 </a:t>
                      </a:r>
                      <a:r>
                        <a:rPr lang="ko-KR" altLang="en-US" sz="1300" b="0" dirty="0" err="1" smtClean="0">
                          <a:latin typeface="산돌고딕 L" pitchFamily="18" charset="-127"/>
                          <a:ea typeface="산돌고딕 L" pitchFamily="18" charset="-127"/>
                        </a:rPr>
                        <a:t>활용성</a:t>
                      </a:r>
                      <a:r>
                        <a:rPr lang="ko-KR" altLang="en-US" sz="13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 및 파급효과를 제시</a:t>
                      </a:r>
                      <a:endParaRPr lang="ko-KR" altLang="en-US" sz="1300" b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의룡용중입자가속기</a:t>
                      </a:r>
                      <a:r>
                        <a:rPr lang="ko-KR" altLang="en-US" sz="14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 개발</a:t>
                      </a:r>
                      <a:endParaRPr lang="en-US" altLang="ko-KR" sz="1400" b="0" dirty="0" smtClean="0"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400" b="0" dirty="0" smtClean="0">
                          <a:latin typeface="산돌고딕 M" pitchFamily="18" charset="-127"/>
                          <a:ea typeface="산돌고딕 M" pitchFamily="18" charset="-127"/>
                        </a:rPr>
                        <a:t>타당성 조사연구</a:t>
                      </a:r>
                      <a:endParaRPr lang="ko-KR" altLang="en-US" sz="1400" b="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3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김</a:t>
                      </a:r>
                      <a:r>
                        <a:rPr lang="ko-KR" altLang="en-US" sz="1300" b="0" baseline="0" dirty="0" smtClean="0">
                          <a:latin typeface="산돌고딕 L" pitchFamily="18" charset="-127"/>
                          <a:ea typeface="산돌고딕 L" pitchFamily="18" charset="-127"/>
                        </a:rPr>
                        <a:t>  일  한</a:t>
                      </a:r>
                      <a:endParaRPr lang="en-US" altLang="ko-KR" sz="1300" b="0" baseline="0" dirty="0" smtClean="0">
                        <a:latin typeface="산돌고딕 L" pitchFamily="18" charset="-127"/>
                        <a:ea typeface="산돌고딕 L" pitchFamily="18" charset="-127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300" b="0" baseline="0" dirty="0" smtClean="0">
                          <a:latin typeface="산돌고딕 L" pitchFamily="18" charset="-127"/>
                          <a:ea typeface="산돌고딕 L" pitchFamily="18" charset="-127"/>
                        </a:rPr>
                        <a:t>(</a:t>
                      </a:r>
                      <a:r>
                        <a:rPr lang="ko-KR" altLang="en-US" sz="1300" b="0" baseline="0" dirty="0" smtClean="0">
                          <a:latin typeface="산돌고딕 L" pitchFamily="18" charset="-127"/>
                          <a:ea typeface="산돌고딕 L" pitchFamily="18" charset="-127"/>
                        </a:rPr>
                        <a:t>서울대학교</a:t>
                      </a:r>
                      <a:r>
                        <a:rPr lang="en-US" altLang="ko-KR" sz="1300" b="0" baseline="0" dirty="0" smtClean="0">
                          <a:latin typeface="산돌고딕 L" pitchFamily="18" charset="-127"/>
                          <a:ea typeface="산돌고딕 L" pitchFamily="18" charset="-127"/>
                        </a:rPr>
                        <a:t>)</a:t>
                      </a:r>
                      <a:endParaRPr lang="ko-KR" altLang="en-US" sz="1300" b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en-US" altLang="ko-KR" sz="14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2007. 5</a:t>
                      </a:r>
                      <a:endParaRPr lang="ko-KR" altLang="en-US" sz="1400" b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300" b="0" dirty="0" err="1" smtClean="0">
                          <a:latin typeface="산돌고딕 L" pitchFamily="18" charset="-127"/>
                          <a:ea typeface="산돌고딕 L" pitchFamily="18" charset="-127"/>
                        </a:rPr>
                        <a:t>중입자치료와</a:t>
                      </a:r>
                      <a:r>
                        <a:rPr lang="ko-KR" altLang="en-US" sz="13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 양성자 치료의 비교 분석 및 </a:t>
                      </a:r>
                      <a:r>
                        <a:rPr lang="ko-KR" altLang="en-US" sz="1300" b="0" dirty="0" err="1" smtClean="0">
                          <a:latin typeface="산돌고딕 L" pitchFamily="18" charset="-127"/>
                          <a:ea typeface="산돌고딕 L" pitchFamily="18" charset="-127"/>
                        </a:rPr>
                        <a:t>중입자</a:t>
                      </a:r>
                      <a:r>
                        <a:rPr lang="ko-KR" altLang="en-US" sz="13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 가속기 개발 필요성 및 타당성 사전</a:t>
                      </a:r>
                      <a:r>
                        <a:rPr lang="ko-KR" altLang="en-US" sz="1300" b="0" baseline="0" dirty="0" smtClean="0">
                          <a:latin typeface="산돌고딕 L" pitchFamily="18" charset="-127"/>
                          <a:ea typeface="산돌고딕 L" pitchFamily="18" charset="-127"/>
                        </a:rPr>
                        <a:t> 조사 연구</a:t>
                      </a:r>
                      <a:r>
                        <a:rPr lang="ko-KR" altLang="en-US" sz="1300" b="0" dirty="0" smtClean="0">
                          <a:latin typeface="산돌고딕 L" pitchFamily="18" charset="-127"/>
                          <a:ea typeface="산돌고딕 L" pitchFamily="18" charset="-127"/>
                        </a:rPr>
                        <a:t> </a:t>
                      </a:r>
                      <a:endParaRPr lang="ko-KR" altLang="en-US" sz="1300" b="0" dirty="0">
                        <a:latin typeface="산돌고딕 L" pitchFamily="18" charset="-127"/>
                        <a:ea typeface="산돌고딕 L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428596" y="795768"/>
            <a:ext cx="6858048" cy="37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>
              <a:lnSpc>
                <a:spcPct val="90000"/>
              </a:lnSpc>
              <a:spcBef>
                <a:spcPct val="170000"/>
              </a:spcBef>
            </a:pP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1. </a:t>
            </a:r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외국의 중이온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(RI)</a:t>
            </a:r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가속기 현황 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산돌고딕B" pitchFamily="18" charset="-127"/>
              <a:ea typeface="산돌고딕B" pitchFamily="18" charset="-127"/>
            </a:endParaRPr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>
            <a:off x="428596" y="1142984"/>
            <a:ext cx="1768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lnSpc>
                <a:spcPct val="90000"/>
              </a:lnSpc>
              <a:spcBef>
                <a:spcPct val="170000"/>
              </a:spcBef>
              <a:defRPr/>
            </a:pP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2. </a:t>
            </a:r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한국의 현황 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산돌고딕B" pitchFamily="18" charset="-127"/>
              <a:ea typeface="산돌고딕B" pitchFamily="18" charset="-127"/>
            </a:endParaRPr>
          </a:p>
        </p:txBody>
      </p:sp>
      <p:sp>
        <p:nvSpPr>
          <p:cNvPr id="22534" name="Rectangle 20"/>
          <p:cNvSpPr>
            <a:spLocks noChangeArrowheads="1"/>
          </p:cNvSpPr>
          <p:nvPr/>
        </p:nvSpPr>
        <p:spPr bwMode="auto">
          <a:xfrm>
            <a:off x="428596" y="1571612"/>
            <a:ext cx="778674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>
              <a:lnSpc>
                <a:spcPct val="90000"/>
              </a:lnSpc>
              <a:spcBef>
                <a:spcPct val="170000"/>
              </a:spcBef>
              <a:defRPr/>
            </a:pPr>
            <a:r>
              <a:rPr lang="en-US" altLang="ko-KR" sz="2800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3. </a:t>
            </a:r>
            <a:r>
              <a:rPr lang="ko-KR" altLang="en-US" sz="2800" dirty="0" err="1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과학비지니스벨트의</a:t>
            </a:r>
            <a:r>
              <a:rPr lang="ko-KR" altLang="en-US" sz="2800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 중이온가속기 </a:t>
            </a:r>
            <a:r>
              <a:rPr lang="en-US" altLang="ko-KR" sz="2800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KoRIA?</a:t>
            </a:r>
            <a:endParaRPr lang="ko-KR" altLang="en-US" sz="2800" dirty="0">
              <a:solidFill>
                <a:schemeClr val="accent1"/>
              </a:solidFill>
              <a:latin typeface="산돌고딕B" pitchFamily="18" charset="-127"/>
              <a:ea typeface="산돌고딕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번호 개체 틀 1"/>
          <p:cNvSpPr>
            <a:spLocks noGrp="1"/>
          </p:cNvSpPr>
          <p:nvPr>
            <p:ph type="sldNum" sz="quarter" idx="12"/>
          </p:nvPr>
        </p:nvSpPr>
        <p:spPr bwMode="auto">
          <a:xfrm>
            <a:off x="6172200" y="6191250"/>
            <a:ext cx="24765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98C4A8-8CC6-4F6F-8397-0A56A0305688}" type="slidenum">
              <a:rPr lang="en-US" altLang="ko-KR" smtClean="0">
                <a:solidFill>
                  <a:schemeClr val="tx2"/>
                </a:solidFill>
              </a:rPr>
              <a:pPr/>
              <a:t>16</a:t>
            </a:fld>
            <a:endParaRPr lang="en-US" altLang="ko-KR" smtClean="0">
              <a:solidFill>
                <a:schemeClr val="tx2"/>
              </a:solidFill>
            </a:endParaRP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2436813" y="2851150"/>
            <a:ext cx="2468562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676525" y="2974975"/>
            <a:ext cx="1857375" cy="439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76484" name="AutoShape 4"/>
          <p:cNvSpPr>
            <a:spLocks noChangeArrowheads="1"/>
          </p:cNvSpPr>
          <p:nvPr/>
        </p:nvSpPr>
        <p:spPr bwMode="auto">
          <a:xfrm>
            <a:off x="400050" y="785813"/>
            <a:ext cx="8572500" cy="449421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231775" eaLnBrk="0" latinLnBrk="0" hangingPunct="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en-US" altLang="ko-KR" dirty="0">
                <a:latin typeface="산돌고딕B" pitchFamily="18" charset="-127"/>
                <a:ea typeface="산돌고딕B" pitchFamily="18" charset="-127"/>
              </a:rPr>
              <a:t> </a:t>
            </a:r>
            <a:r>
              <a:rPr lang="ko-KR" altLang="en-US" dirty="0">
                <a:latin typeface="산돌고딕B" pitchFamily="18" charset="-127"/>
                <a:ea typeface="산돌고딕B" pitchFamily="18" charset="-127"/>
              </a:rPr>
              <a:t>기초과학의 필요성</a:t>
            </a:r>
            <a:endParaRPr lang="en-US" altLang="ko-KR" dirty="0">
              <a:latin typeface="산돌고딕B" pitchFamily="18" charset="-127"/>
              <a:ea typeface="산돌고딕B" pitchFamily="18" charset="-127"/>
            </a:endParaRPr>
          </a:p>
          <a:p>
            <a:pPr marL="609600" indent="-342900" defTabSz="231775" eaLnBrk="0" latinLnBrk="0" hangingPunct="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21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세기 지식기반 세계화의 무한경쟁에서 국가 경쟁력 확보를 위한 기초과학선진입국 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필요성</a:t>
            </a:r>
            <a:r>
              <a:rPr lang="en-US" altLang="ko-KR" sz="1400" dirty="0" smtClean="0">
                <a:latin typeface="산돌고딕 L" pitchFamily="18" charset="-127"/>
                <a:ea typeface="산돌고딕 L" pitchFamily="18" charset="-127"/>
                <a:sym typeface="Wingdings" pitchFamily="2" charset="2"/>
              </a:rPr>
              <a:t>    </a:t>
            </a:r>
            <a:endParaRPr lang="en-US" altLang="ko-KR" sz="1400" dirty="0">
              <a:latin typeface="산돌고딕 L" pitchFamily="18" charset="-127"/>
              <a:ea typeface="산돌고딕 L" pitchFamily="18" charset="-127"/>
              <a:sym typeface="Wingdings" pitchFamily="2" charset="2"/>
            </a:endParaRPr>
          </a:p>
          <a:p>
            <a:pPr marL="266700" defTabSz="231775" eaLnBrk="0" latinLnBrk="0" hangingPunct="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연구의 질적 향상 필요 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: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지금의 응용기술로는 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3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  <a:sym typeface="Symbol" pitchFamily="18" charset="2"/>
              </a:rPr>
              <a:t>만불 시대 진입이 불가능</a:t>
            </a:r>
            <a:endParaRPr lang="en-US" altLang="ko-KR" sz="1400" dirty="0">
              <a:latin typeface="산돌고딕 L" pitchFamily="18" charset="-127"/>
              <a:ea typeface="산돌고딕 L" pitchFamily="18" charset="-127"/>
              <a:sym typeface="Symbol" pitchFamily="18" charset="2"/>
            </a:endParaRPr>
          </a:p>
          <a:p>
            <a:pPr defTabSz="231775" eaLnBrk="0" latinLnBrk="0" hangingPunct="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endParaRPr lang="en-US" altLang="ko-KR" dirty="0">
              <a:latin typeface="산돌고딕 L" pitchFamily="18" charset="-127"/>
              <a:ea typeface="산돌고딕 L" pitchFamily="18" charset="-127"/>
            </a:endParaRPr>
          </a:p>
          <a:p>
            <a:pPr defTabSz="231775" eaLnBrk="0" latinLnBrk="0" hangingPunct="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ko-KR" altLang="en-US" dirty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dirty="0">
                <a:latin typeface="산돌고딕B" pitchFamily="18" charset="-127"/>
                <a:ea typeface="산돌고딕B" pitchFamily="18" charset="-127"/>
              </a:rPr>
              <a:t>기초과학 대형인프라 부재</a:t>
            </a:r>
            <a:endParaRPr lang="en-US" altLang="ko-KR" dirty="0">
              <a:latin typeface="산돌고딕B" pitchFamily="18" charset="-127"/>
              <a:ea typeface="산돌고딕B" pitchFamily="18" charset="-127"/>
            </a:endParaRPr>
          </a:p>
          <a:p>
            <a:pPr marL="266700" defTabSz="231775" eaLnBrk="0" latinLnBrk="0" hangingPunct="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산업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-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기술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-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응용과학에 중점을 둔 선택과 집중 전략에 의해 양적 측면에서 비약적 발전을 이루었다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. </a:t>
            </a:r>
          </a:p>
          <a:p>
            <a:pPr marL="266700" defTabSz="231775" eaLnBrk="0" latinLnBrk="0" hangingPunct="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그러나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그동안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방치되어왔던 기초과학의 정부지원을 늘리고 대형 인프라 구축해야  할 시점</a:t>
            </a:r>
            <a:endParaRPr lang="en-US" altLang="ko-KR" sz="1400" dirty="0">
              <a:latin typeface="산돌고딕 L" pitchFamily="18" charset="-127"/>
              <a:ea typeface="산돌고딕 L" pitchFamily="18" charset="-127"/>
            </a:endParaRPr>
          </a:p>
          <a:p>
            <a:pPr defTabSz="231775" eaLnBrk="0" latinLnBrk="0" hangingPunct="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endParaRPr lang="en-US" altLang="ko-KR" dirty="0">
              <a:latin typeface="산돌고딕 L" pitchFamily="18" charset="-127"/>
              <a:ea typeface="산돌고딕 L" pitchFamily="18" charset="-127"/>
            </a:endParaRPr>
          </a:p>
          <a:p>
            <a:pPr defTabSz="231775" eaLnBrk="0" latinLnBrk="0" hangingPunct="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ko-KR" altLang="en-US" dirty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dirty="0">
                <a:latin typeface="산돌고딕B" pitchFamily="18" charset="-127"/>
                <a:ea typeface="산돌고딕B" pitchFamily="18" charset="-127"/>
              </a:rPr>
              <a:t>다목적 인프라</a:t>
            </a:r>
            <a:endParaRPr lang="en-US" altLang="ko-KR" dirty="0">
              <a:latin typeface="산돌고딕B" pitchFamily="18" charset="-127"/>
              <a:ea typeface="산돌고딕B" pitchFamily="18" charset="-127"/>
            </a:endParaRPr>
          </a:p>
          <a:p>
            <a:pPr marL="266700" defTabSz="231775" eaLnBrk="0" latinLnBrk="0" hangingPunct="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중이온 가속기 시설은  다양한 연구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프론티어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개척용 시설 </a:t>
            </a:r>
            <a:endParaRPr lang="en-US" altLang="ko-KR" sz="1400" dirty="0">
              <a:latin typeface="산돌고딕 L" pitchFamily="18" charset="-127"/>
              <a:ea typeface="산돌고딕 L" pitchFamily="18" charset="-127"/>
            </a:endParaRPr>
          </a:p>
          <a:p>
            <a:pPr marL="26670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-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다양한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원소빔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: 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수소 빔에서 우라늄 빔까지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가능</a:t>
            </a:r>
            <a:endParaRPr lang="en-US" altLang="ko-KR" sz="1400" dirty="0">
              <a:latin typeface="산돌고딕 L" pitchFamily="18" charset="-127"/>
              <a:ea typeface="산돌고딕 L" pitchFamily="18" charset="-127"/>
            </a:endParaRPr>
          </a:p>
          <a:p>
            <a:pPr marL="447675" indent="-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-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다목적 이용 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: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우주 물질의 기원 탐구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새로운 원소의 탐색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물성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재료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의료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(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진단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치료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),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생명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농학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</a:p>
          <a:p>
            <a:pPr marL="447675" indent="-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 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환경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안보 국방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등 다양하고 광범위한 연구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가능</a:t>
            </a:r>
            <a:endParaRPr lang="en-US" altLang="ko-KR" sz="1400" dirty="0">
              <a:latin typeface="산돌고딕 L" pitchFamily="18" charset="-127"/>
              <a:ea typeface="산돌고딕 L" pitchFamily="18" charset="-127"/>
            </a:endParaRPr>
          </a:p>
          <a:p>
            <a:pPr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endParaRPr lang="en-US" altLang="ko-KR" dirty="0">
              <a:latin typeface="산돌고딕 L" pitchFamily="18" charset="-127"/>
              <a:ea typeface="산돌고딕 L" pitchFamily="18" charset="-127"/>
            </a:endParaRPr>
          </a:p>
          <a:p>
            <a:pPr defTabSz="231775" eaLnBrk="0" latinLnBrk="0" hangingPunct="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ko-KR" altLang="en-US" dirty="0">
                <a:latin typeface="산돌고딕B" pitchFamily="18" charset="-127"/>
                <a:ea typeface="산돌고딕B" pitchFamily="18" charset="-127"/>
              </a:rPr>
              <a:t> 국제적 리더십을 갖춘 인력 양성</a:t>
            </a:r>
            <a:endParaRPr lang="en-US" altLang="ko-KR" dirty="0">
              <a:latin typeface="산돌고딕B" pitchFamily="18" charset="-127"/>
              <a:ea typeface="산돌고딕B" pitchFamily="18" charset="-127"/>
            </a:endParaRPr>
          </a:p>
          <a:p>
            <a:pPr marL="26670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-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박사 학위 후 신진 과학자들의 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leadership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훈련 시설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필요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</a:t>
            </a:r>
          </a:p>
          <a:p>
            <a:pPr marL="26670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-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대형 국제 공동 실험을 준비하기 위한 국내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홈베이스</a:t>
            </a:r>
            <a:endParaRPr lang="en-US" altLang="ko-KR" sz="1400" dirty="0">
              <a:latin typeface="산돌고딕 L" pitchFamily="18" charset="-127"/>
              <a:ea typeface="산돌고딕 L" pitchFamily="18" charset="-127"/>
            </a:endParaRPr>
          </a:p>
        </p:txBody>
      </p:sp>
      <p:sp>
        <p:nvSpPr>
          <p:cNvPr id="32774" name="Text Box 24"/>
          <p:cNvSpPr txBox="1">
            <a:spLocks noChangeArrowheads="1"/>
          </p:cNvSpPr>
          <p:nvPr/>
        </p:nvSpPr>
        <p:spPr bwMode="auto">
          <a:xfrm>
            <a:off x="428625" y="206375"/>
            <a:ext cx="5576888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666750" indent="-666750" eaLnBrk="0" latinLnBrk="0" hangingPunct="0">
              <a:lnSpc>
                <a:spcPct val="90000"/>
              </a:lnSpc>
            </a:pPr>
            <a:r>
              <a:rPr lang="ko-KR" altLang="en-US" sz="2300" dirty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중이온 가속기와 기초과학 연구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계략도-수정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71563"/>
            <a:ext cx="8072437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직사각형 25"/>
          <p:cNvSpPr>
            <a:spLocks noChangeArrowheads="1"/>
          </p:cNvSpPr>
          <p:nvPr/>
        </p:nvSpPr>
        <p:spPr bwMode="auto">
          <a:xfrm>
            <a:off x="428625" y="249238"/>
            <a:ext cx="583406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국제과학비즈니스벨트 중이온가속기 시설도</a:t>
            </a:r>
            <a:r>
              <a:rPr lang="en-US" altLang="ko-KR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(</a:t>
            </a:r>
            <a:r>
              <a:rPr lang="ko-KR" altLang="en-US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안</a:t>
            </a:r>
            <a:r>
              <a:rPr lang="en-US" altLang="ko-KR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G:\박연우\그림1-수정.jpg"/>
          <p:cNvPicPr>
            <a:picLocks noChangeAspect="1" noChangeArrowheads="1"/>
          </p:cNvPicPr>
          <p:nvPr/>
        </p:nvPicPr>
        <p:blipFill>
          <a:blip r:embed="rId2"/>
          <a:srcRect l="16819" t="7228" r="11477" b="10308"/>
          <a:stretch>
            <a:fillRect/>
          </a:stretch>
        </p:blipFill>
        <p:spPr bwMode="auto">
          <a:xfrm>
            <a:off x="1681142" y="928670"/>
            <a:ext cx="5786478" cy="5143536"/>
          </a:xfrm>
          <a:prstGeom prst="rect">
            <a:avLst/>
          </a:prstGeom>
          <a:noFill/>
        </p:spPr>
      </p:pic>
      <p:sp>
        <p:nvSpPr>
          <p:cNvPr id="36867" name="직사각형 25"/>
          <p:cNvSpPr>
            <a:spLocks noChangeArrowheads="1"/>
          </p:cNvSpPr>
          <p:nvPr/>
        </p:nvSpPr>
        <p:spPr bwMode="auto">
          <a:xfrm>
            <a:off x="428625" y="249238"/>
            <a:ext cx="64484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국제과학비즈니스벨트 중이온가속기 시설 평면도</a:t>
            </a:r>
            <a:r>
              <a:rPr lang="en-US" altLang="ko-KR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(</a:t>
            </a:r>
            <a:r>
              <a:rPr lang="ko-KR" altLang="en-US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안</a:t>
            </a:r>
            <a:r>
              <a:rPr lang="en-US" altLang="ko-KR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53042" y="2500306"/>
            <a:ext cx="642942" cy="477054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Nuclear</a:t>
            </a:r>
          </a:p>
          <a:p>
            <a:pPr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Physics</a:t>
            </a:r>
            <a:endParaRPr lang="en-US" altLang="ko-KR" sz="1000" dirty="0">
              <a:solidFill>
                <a:srgbClr val="0000FF"/>
              </a:solidFill>
              <a:latin typeface="Times New Roman" pitchFamily="18" charset="0"/>
              <a:ea typeface="HY견명조" pitchFamily="18" charset="-127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428875" y="2967037"/>
            <a:ext cx="1857375" cy="4000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dirty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Superconducting LINAC 200MV/u U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5600707" y="5929330"/>
            <a:ext cx="714380" cy="40011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dirty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RI beam </a:t>
            </a:r>
            <a:r>
              <a:rPr lang="en-US" altLang="ko-KR" sz="1000" dirty="0" smtClean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Research</a:t>
            </a:r>
            <a:endParaRPr lang="en-US" altLang="ko-KR" sz="1000" dirty="0">
              <a:solidFill>
                <a:srgbClr val="0000FF"/>
              </a:solidFill>
              <a:latin typeface="Times New Roman" pitchFamily="18" charset="0"/>
              <a:ea typeface="HY견명조" pitchFamily="18" charset="-127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2109770" y="1357298"/>
            <a:ext cx="792162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dirty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Heavy Ion Therapy  </a:t>
            </a:r>
            <a:endParaRPr lang="en-US" altLang="ko-KR" sz="1000" baseline="30000" dirty="0">
              <a:solidFill>
                <a:srgbClr val="0000FF"/>
              </a:solidFill>
              <a:latin typeface="Times New Roman" pitchFamily="18" charset="0"/>
              <a:ea typeface="HY견명조" pitchFamily="18" charset="-127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4862514" y="1257284"/>
            <a:ext cx="1090620" cy="33400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High Energy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Physics Research </a:t>
            </a:r>
            <a:endParaRPr lang="en-US" altLang="ko-KR" sz="1000" baseline="30000" dirty="0">
              <a:solidFill>
                <a:srgbClr val="0000FF"/>
              </a:solidFill>
              <a:latin typeface="Times New Roman" pitchFamily="18" charset="0"/>
              <a:ea typeface="HY견명조" pitchFamily="18" charset="-127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2333609" y="4786322"/>
            <a:ext cx="1223963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dirty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Materials   Research  </a:t>
            </a:r>
            <a:r>
              <a:rPr lang="en-US" altLang="ko-KR" sz="1000" dirty="0" smtClean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Hall</a:t>
            </a:r>
            <a:endParaRPr lang="en-US" altLang="ko-KR" sz="1000" dirty="0">
              <a:solidFill>
                <a:srgbClr val="0000FF"/>
              </a:solidFill>
              <a:latin typeface="Times New Roman" pitchFamily="18" charset="0"/>
              <a:ea typeface="HY견명조" pitchFamily="18" charset="-127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995865" y="4373570"/>
            <a:ext cx="928694" cy="24606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Post-LINAC</a:t>
            </a:r>
            <a:endParaRPr lang="el-GR" altLang="ko-KR" sz="1000" dirty="0">
              <a:solidFill>
                <a:srgbClr val="0000FF"/>
              </a:solidFill>
              <a:latin typeface="Times New Roman" pitchFamily="18" charset="0"/>
              <a:ea typeface="HY견명조" pitchFamily="18" charset="-127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6519876" y="3624264"/>
            <a:ext cx="576263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ISOL Target</a:t>
            </a:r>
            <a:endParaRPr lang="el-GR" altLang="ko-KR" sz="1000">
              <a:solidFill>
                <a:srgbClr val="0000FF"/>
              </a:solidFill>
              <a:latin typeface="Times New Roman" pitchFamily="18" charset="0"/>
              <a:ea typeface="HY견명조" pitchFamily="18" charset="-127"/>
            </a:endParaRP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4610100" y="3714752"/>
            <a:ext cx="1428760" cy="246221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Driver LINAC 200MV</a:t>
            </a:r>
            <a:endParaRPr lang="el-GR" altLang="ko-KR" sz="1000" dirty="0">
              <a:solidFill>
                <a:srgbClr val="0000FF"/>
              </a:solidFill>
              <a:latin typeface="Times New Roman" pitchFamily="18" charset="0"/>
              <a:ea typeface="HY견명조" pitchFamily="18" charset="-127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714744" y="1714488"/>
            <a:ext cx="642942" cy="63094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P ~ U</a:t>
            </a:r>
          </a:p>
          <a:p>
            <a:pPr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400MeV/n   C</a:t>
            </a:r>
            <a:r>
              <a:rPr lang="en-US" altLang="ko-KR" sz="1000" baseline="30000" dirty="0" smtClean="0">
                <a:solidFill>
                  <a:srgbClr val="0000FF"/>
                </a:solidFill>
                <a:latin typeface="Times New Roman" pitchFamily="18" charset="0"/>
                <a:ea typeface="HY견명조" pitchFamily="18" charset="-127"/>
              </a:rPr>
              <a:t>12</a:t>
            </a:r>
            <a:endParaRPr lang="en-US" altLang="ko-KR" sz="1000" baseline="30000" dirty="0">
              <a:solidFill>
                <a:srgbClr val="0000FF"/>
              </a:solidFill>
              <a:latin typeface="Times New Roman" pitchFamily="18" charset="0"/>
              <a:ea typeface="HY견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447675" y="814388"/>
            <a:ext cx="7026275" cy="3413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ko-KR" altLang="en-US">
              <a:solidFill>
                <a:srgbClr val="0070C0"/>
              </a:solidFill>
              <a:latin typeface="산돌고딕B" pitchFamily="18" charset="-127"/>
              <a:ea typeface="산돌고딕B" pitchFamily="18" charset="-127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09575" y="890588"/>
            <a:ext cx="8389938" cy="567847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dirty="0">
                <a:latin typeface="산돌고딕B" pitchFamily="18" charset="-127"/>
                <a:ea typeface="산돌고딕B" pitchFamily="18" charset="-127"/>
              </a:rPr>
              <a:t>가속기 제원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 가속 이온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;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수소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(H) –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우라늄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(U)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이온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 초전도 선형가속기 빔 에너지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; 200 MeV/n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싱크로트론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가속기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빔에너지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; 400 MeV/n (C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이온 기준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)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빔 전류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;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수소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(H)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이온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4 mA(CW)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              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우라늄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(U)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이온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2 puA (CW) </a:t>
            </a:r>
          </a:p>
          <a:p>
            <a:pPr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endParaRPr lang="en-US" altLang="ko-KR" sz="1400" dirty="0">
              <a:latin typeface="산돌고딕 L" pitchFamily="18" charset="-127"/>
              <a:ea typeface="산돌고딕 L" pitchFamily="18" charset="-127"/>
            </a:endParaRPr>
          </a:p>
          <a:p>
            <a:pPr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en-US" altLang="ko-KR" dirty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dirty="0">
                <a:latin typeface="산돌고딕B" pitchFamily="18" charset="-127"/>
                <a:ea typeface="산돌고딕B" pitchFamily="18" charset="-127"/>
              </a:rPr>
              <a:t>가속기 구성 및 크기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 선형가속기 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;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이온원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+</a:t>
            </a:r>
            <a:r>
              <a:rPr lang="en-US" altLang="ko-KR" sz="1400" dirty="0" smtClean="0">
                <a:latin typeface="산돌고딕 L" pitchFamily="18" charset="-127"/>
                <a:ea typeface="산돌고딕 L" pitchFamily="18" charset="-127"/>
              </a:rPr>
              <a:t>RFQ+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초전도</a:t>
            </a:r>
            <a:r>
              <a:rPr lang="en-US" altLang="ko-KR" sz="1400" dirty="0" smtClean="0">
                <a:latin typeface="산돌고딕 L" pitchFamily="18" charset="-127"/>
                <a:ea typeface="산돌고딕 L" pitchFamily="18" charset="-127"/>
              </a:rPr>
              <a:t> LINAC(200MV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길이 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70m)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부 가속기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;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싱크로트론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(1)(400MeV/n,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직경 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50m)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 RI Beam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시설 및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후단 가속기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</a:t>
            </a:r>
          </a:p>
          <a:p>
            <a:pPr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   </a:t>
            </a:r>
          </a:p>
          <a:p>
            <a:pPr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en-US" altLang="ko-KR" dirty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dirty="0">
                <a:latin typeface="산돌고딕B" pitchFamily="18" charset="-127"/>
                <a:ea typeface="산돌고딕B" pitchFamily="18" charset="-127"/>
              </a:rPr>
              <a:t>특성</a:t>
            </a:r>
            <a:r>
              <a:rPr lang="ko-KR" altLang="en-US" dirty="0">
                <a:latin typeface="산돌고딕 L" pitchFamily="18" charset="-127"/>
                <a:ea typeface="산돌고딕 L" pitchFamily="18" charset="-127"/>
              </a:rPr>
              <a:t> 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 아시아권의 선도 중이온가속기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–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세계 최다 빔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선속수</a:t>
            </a:r>
            <a:endParaRPr lang="ko-KR" altLang="en-US" sz="1400" dirty="0">
              <a:latin typeface="산돌고딕 L" pitchFamily="18" charset="-127"/>
              <a:ea typeface="산돌고딕 L" pitchFamily="18" charset="-127"/>
            </a:endParaRP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 기초과학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+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의학용 겸용시설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 입사기 빔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;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저 에너지 실험 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  </a:t>
            </a:r>
            <a:r>
              <a:rPr lang="ko-KR" altLang="en-US" sz="1400" dirty="0" err="1" smtClean="0">
                <a:latin typeface="산돌고딕 L" pitchFamily="18" charset="-127"/>
                <a:ea typeface="산돌고딕 L" pitchFamily="18" charset="-127"/>
              </a:rPr>
              <a:t>싱크로트론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sz="1400" dirty="0" err="1" smtClean="0">
                <a:latin typeface="산돌고딕 L" pitchFamily="18" charset="-127"/>
                <a:ea typeface="산돌고딕 L" pitchFamily="18" charset="-127"/>
              </a:rPr>
              <a:t>가속빔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;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암치료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 err="1" smtClean="0">
                <a:latin typeface="산돌고딕 L" pitchFamily="18" charset="-127"/>
                <a:ea typeface="산돌고딕 L" pitchFamily="18" charset="-127"/>
              </a:rPr>
              <a:t>중에너지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 실험</a:t>
            </a:r>
            <a:endParaRPr lang="en-US" altLang="ko-KR" sz="1400" dirty="0" smtClean="0">
              <a:latin typeface="산돌고딕 L" pitchFamily="18" charset="-127"/>
              <a:ea typeface="산돌고딕 L" pitchFamily="18" charset="-127"/>
            </a:endParaRP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  </a:t>
            </a:r>
            <a:r>
              <a:rPr lang="ko-KR" altLang="en-US" sz="1400" dirty="0" err="1" smtClean="0">
                <a:latin typeface="산돌고딕 L" pitchFamily="18" charset="-127"/>
                <a:ea typeface="산돌고딕 L" pitchFamily="18" charset="-127"/>
              </a:rPr>
              <a:t>선형가속기가속빔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; 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방사성 </a:t>
            </a:r>
            <a:r>
              <a:rPr lang="ko-KR" altLang="en-US" sz="1400" dirty="0" err="1" smtClean="0">
                <a:latin typeface="산돌고딕 L" pitchFamily="18" charset="-127"/>
                <a:ea typeface="산돌고딕 L" pitchFamily="18" charset="-127"/>
              </a:rPr>
              <a:t>이온빔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 실험</a:t>
            </a:r>
          </a:p>
          <a:p>
            <a:pPr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산돌고딕 L" pitchFamily="18" charset="-127"/>
              <a:buChar char="▶"/>
              <a:defRPr/>
            </a:pP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dirty="0">
                <a:latin typeface="산돌고딕B" pitchFamily="18" charset="-127"/>
                <a:ea typeface="산돌고딕B" pitchFamily="18" charset="-127"/>
              </a:rPr>
              <a:t>이용 분야</a:t>
            </a:r>
            <a:endParaRPr lang="en-US" altLang="ko-KR" dirty="0">
              <a:latin typeface="산돌고딕B" pitchFamily="18" charset="-127"/>
              <a:ea typeface="산돌고딕B" pitchFamily="18" charset="-127"/>
            </a:endParaRP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 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핵구조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및 희귀원소 생성 연구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 원소의 생성 및 우주의 진화과정 탐구</a:t>
            </a: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 중이온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암치료</a:t>
            </a:r>
            <a:endParaRPr lang="ko-KR" altLang="en-US" sz="1400" dirty="0">
              <a:latin typeface="산돌고딕 L" pitchFamily="18" charset="-127"/>
              <a:ea typeface="산돌고딕 L" pitchFamily="18" charset="-127"/>
            </a:endParaRPr>
          </a:p>
          <a:p>
            <a:pPr marL="180975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  생명과학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 err="1">
                <a:latin typeface="산돌고딕 L" pitchFamily="18" charset="-127"/>
                <a:ea typeface="산돌고딕 L" pitchFamily="18" charset="-127"/>
              </a:rPr>
              <a:t>나노재료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첨단전자재료</a:t>
            </a:r>
            <a:r>
              <a:rPr lang="en-US" altLang="ko-KR" sz="1400" dirty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dirty="0">
                <a:latin typeface="산돌고딕 L" pitchFamily="18" charset="-127"/>
                <a:ea typeface="산돌고딕 L" pitchFamily="18" charset="-127"/>
              </a:rPr>
              <a:t>항공우주 이용</a:t>
            </a:r>
            <a:endParaRPr lang="ko-KR" altLang="en-US" sz="1400" dirty="0">
              <a:solidFill>
                <a:srgbClr val="D60093"/>
              </a:solidFill>
              <a:latin typeface="산돌고딕 L" pitchFamily="18" charset="-127"/>
              <a:ea typeface="산돌고딕 L" pitchFamily="18" charset="-127"/>
            </a:endParaRPr>
          </a:p>
        </p:txBody>
      </p:sp>
      <p:sp>
        <p:nvSpPr>
          <p:cNvPr id="3490822" name="Text Box 6"/>
          <p:cNvSpPr txBox="1">
            <a:spLocks noChangeArrowheads="1"/>
          </p:cNvSpPr>
          <p:nvPr/>
        </p:nvSpPr>
        <p:spPr bwMode="auto">
          <a:xfrm>
            <a:off x="428625" y="258763"/>
            <a:ext cx="5143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300" dirty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중이온가속기 </a:t>
            </a:r>
            <a:r>
              <a:rPr lang="en-US" altLang="ko-KR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산돌고딕B" pitchFamily="18" charset="-127"/>
                <a:ea typeface="산돌고딕B" pitchFamily="18" charset="-127"/>
              </a:rPr>
              <a:t>(</a:t>
            </a:r>
            <a:r>
              <a:rPr lang="ko-KR" altLang="en-US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산돌고딕B" pitchFamily="18" charset="-127"/>
                <a:ea typeface="산돌고딕B" pitchFamily="18" charset="-127"/>
              </a:rPr>
              <a:t>연구용</a:t>
            </a:r>
            <a:r>
              <a:rPr lang="en-US" altLang="ko-KR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산돌고딕B" pitchFamily="18" charset="-127"/>
                <a:ea typeface="산돌고딕B" pitchFamily="18" charset="-127"/>
              </a:rPr>
              <a:t>, </a:t>
            </a:r>
            <a:r>
              <a:rPr lang="ko-KR" altLang="en-US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산돌고딕B" pitchFamily="18" charset="-127"/>
                <a:ea typeface="산돌고딕B" pitchFamily="18" charset="-127"/>
              </a:rPr>
              <a:t>의학용 복합형</a:t>
            </a:r>
            <a:r>
              <a:rPr lang="en-US" altLang="ko-KR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산돌고딕B" pitchFamily="18" charset="-127"/>
                <a:ea typeface="산돌고딕B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357158" y="741009"/>
            <a:ext cx="685804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>
              <a:lnSpc>
                <a:spcPct val="90000"/>
              </a:lnSpc>
              <a:spcBef>
                <a:spcPct val="170000"/>
              </a:spcBef>
            </a:pPr>
            <a:r>
              <a:rPr lang="en-US" altLang="ko-KR" sz="2800" dirty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1. </a:t>
            </a:r>
            <a:r>
              <a:rPr lang="ko-KR" altLang="en-US" sz="2800" dirty="0" smtClean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외국의 중이온</a:t>
            </a:r>
            <a:r>
              <a:rPr lang="en-US" altLang="ko-KR" sz="2800" dirty="0" smtClean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(RI)</a:t>
            </a:r>
            <a:r>
              <a:rPr lang="ko-KR" altLang="en-US" sz="2800" dirty="0" smtClean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가속기 현황</a:t>
            </a:r>
            <a:endParaRPr lang="ko-KR" altLang="en-US" sz="2800" dirty="0">
              <a:solidFill>
                <a:srgbClr val="0070C0"/>
              </a:solidFill>
              <a:latin typeface="산돌고딕B" pitchFamily="18" charset="-127"/>
              <a:ea typeface="산돌고딕B" pitchFamily="18" charset="-127"/>
            </a:endParaRPr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>
            <a:off x="446088" y="1262063"/>
            <a:ext cx="1768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lnSpc>
                <a:spcPct val="90000"/>
              </a:lnSpc>
              <a:spcBef>
                <a:spcPct val="170000"/>
              </a:spcBef>
              <a:defRPr/>
            </a:pP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2. </a:t>
            </a:r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한국의 현황 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산돌고딕B" pitchFamily="18" charset="-127"/>
              <a:ea typeface="산돌고딕B" pitchFamily="18" charset="-127"/>
            </a:endParaRPr>
          </a:p>
        </p:txBody>
      </p:sp>
      <p:sp>
        <p:nvSpPr>
          <p:cNvPr id="22534" name="Rectangle 20"/>
          <p:cNvSpPr>
            <a:spLocks noChangeArrowheads="1"/>
          </p:cNvSpPr>
          <p:nvPr/>
        </p:nvSpPr>
        <p:spPr bwMode="auto">
          <a:xfrm>
            <a:off x="428596" y="1571612"/>
            <a:ext cx="650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90000"/>
              </a:lnSpc>
              <a:spcBef>
                <a:spcPct val="170000"/>
              </a:spcBef>
              <a:defRPr/>
            </a:pP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3. </a:t>
            </a:r>
            <a:r>
              <a:rPr lang="ko-KR" altLang="en-US" sz="2000" dirty="0" err="1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과학비지니스벨트의</a:t>
            </a:r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 중이온가속기 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산돌고딕B" pitchFamily="18" charset="-127"/>
                <a:ea typeface="산돌고딕B" pitchFamily="18" charset="-127"/>
              </a:rPr>
              <a:t>KoRIA?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산돌고딕B" pitchFamily="18" charset="-127"/>
              <a:ea typeface="산돌고딕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DOCUME~1\user\LOCALS~1\Temp\UNI00000764266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20713"/>
            <a:ext cx="7786742" cy="4996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>
            <a:spLocks noGrp="1" noChangeArrowheads="1"/>
          </p:cNvSpPr>
          <p:nvPr>
            <p:ph/>
          </p:nvPr>
        </p:nvSpPr>
        <p:spPr>
          <a:xfrm>
            <a:off x="428625" y="890588"/>
            <a:ext cx="7572375" cy="5524500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Wingdings 2" pitchFamily="18" charset="2"/>
              <a:buNone/>
            </a:pPr>
            <a:r>
              <a:rPr lang="en-US" altLang="ko-KR" sz="1400" smtClean="0">
                <a:latin typeface="산돌고딕B" pitchFamily="18" charset="-127"/>
                <a:ea typeface="산돌고딕B" pitchFamily="18" charset="-127"/>
              </a:rPr>
              <a:t>1. </a:t>
            </a:r>
            <a:r>
              <a:rPr lang="ko-KR" altLang="en-US" sz="1400" smtClean="0">
                <a:latin typeface="산돌고딕B" pitchFamily="18" charset="-127"/>
                <a:ea typeface="산돌고딕B" pitchFamily="18" charset="-127"/>
              </a:rPr>
              <a:t>건설 비용 </a:t>
            </a:r>
            <a:r>
              <a:rPr lang="en-US" altLang="ko-KR" sz="1400" smtClean="0">
                <a:latin typeface="산돌고딕B" pitchFamily="18" charset="-127"/>
                <a:ea typeface="산돌고딕B" pitchFamily="18" charset="-127"/>
              </a:rPr>
              <a:t>(</a:t>
            </a:r>
            <a:r>
              <a:rPr lang="ko-KR" altLang="en-US" sz="1400" smtClean="0">
                <a:latin typeface="산돌고딕B" pitchFamily="18" charset="-127"/>
                <a:ea typeface="산돌고딕B" pitchFamily="18" charset="-127"/>
              </a:rPr>
              <a:t>추정</a:t>
            </a:r>
            <a:r>
              <a:rPr lang="en-US" altLang="ko-KR" sz="1400" smtClean="0">
                <a:latin typeface="산돌고딕B" pitchFamily="18" charset="-127"/>
                <a:ea typeface="산돌고딕B" pitchFamily="18" charset="-127"/>
              </a:rPr>
              <a:t>)		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4,600 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억 원</a:t>
            </a:r>
            <a:endParaRPr lang="en-US" altLang="ko-KR" sz="1400" smtClean="0">
              <a:latin typeface="산돌고딕 L" pitchFamily="18" charset="-127"/>
              <a:ea typeface="산돌고딕 L" pitchFamily="18" charset="-127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    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가속기 및 치료기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		3,500 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억 원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    검출기 및 실험 시설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		1,100 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억 원</a:t>
            </a:r>
            <a:endParaRPr lang="en-US" altLang="ko-KR" sz="1400" smtClean="0">
              <a:latin typeface="산돌고딕 L" pitchFamily="18" charset="-127"/>
              <a:ea typeface="산돌고딕 L" pitchFamily="18" charset="-127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ko-KR" sz="1400" smtClean="0">
              <a:latin typeface="산돌고딕 L" pitchFamily="18" charset="-127"/>
              <a:ea typeface="산돌고딕 L" pitchFamily="18" charset="-127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ko-KR" sz="1400" smtClean="0">
                <a:latin typeface="산돌고딕B" pitchFamily="18" charset="-127"/>
                <a:ea typeface="산돌고딕B" pitchFamily="18" charset="-127"/>
              </a:rPr>
              <a:t>2. </a:t>
            </a:r>
            <a:r>
              <a:rPr lang="ko-KR" altLang="en-US" sz="1400" smtClean="0">
                <a:latin typeface="산돌고딕B" pitchFamily="18" charset="-127"/>
                <a:ea typeface="산돌고딕B" pitchFamily="18" charset="-127"/>
              </a:rPr>
              <a:t>건설 기간 및 방법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    개념설계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			1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년 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(2009)</a:t>
            </a:r>
            <a:endParaRPr lang="ko-KR" altLang="en-US" sz="1400" smtClean="0">
              <a:latin typeface="산돌고딕 L" pitchFamily="18" charset="-127"/>
              <a:ea typeface="산돌고딕 L" pitchFamily="18" charset="-127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    상세설계 및 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R&amp;D		1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년 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(2010)</a:t>
            </a:r>
            <a:endParaRPr lang="ko-KR" altLang="en-US" sz="1400" smtClean="0">
              <a:latin typeface="산돌고딕 L" pitchFamily="18" charset="-127"/>
              <a:ea typeface="산돌고딕 L" pitchFamily="18" charset="-127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    장치제작 시험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		3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년 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(2011-2013)</a:t>
            </a:r>
            <a:endParaRPr lang="ko-KR" altLang="en-US" sz="1400" smtClean="0">
              <a:latin typeface="산돌고딕 L" pitchFamily="18" charset="-127"/>
              <a:ea typeface="산돌고딕 L" pitchFamily="18" charset="-127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    설치 및 시험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		2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년 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(2014-2015)</a:t>
            </a:r>
            <a:endParaRPr lang="ko-KR" altLang="en-US" sz="1400" smtClean="0">
              <a:latin typeface="산돌고딕 L" pitchFamily="18" charset="-127"/>
              <a:ea typeface="산돌고딕 L" pitchFamily="18" charset="-127"/>
            </a:endParaRPr>
          </a:p>
          <a:p>
            <a:pPr eaLnBrk="1" hangingPunct="1">
              <a:lnSpc>
                <a:spcPct val="110000"/>
              </a:lnSpc>
              <a:buFont typeface="Wingdings 2" pitchFamily="18" charset="2"/>
              <a:buNone/>
            </a:pP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    건설 공사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(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가속기개발과 병행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)	3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년 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(2011-2013)</a:t>
            </a:r>
          </a:p>
          <a:p>
            <a:pPr eaLnBrk="1" hangingPunct="1">
              <a:lnSpc>
                <a:spcPct val="110000"/>
              </a:lnSpc>
              <a:buFont typeface="Wingdings 2" pitchFamily="18" charset="2"/>
              <a:buNone/>
            </a:pPr>
            <a:endParaRPr lang="ko-KR" altLang="en-US" sz="1400" smtClean="0">
              <a:latin typeface="산돌고딕 L" pitchFamily="18" charset="-127"/>
              <a:ea typeface="산돌고딕 L" pitchFamily="18" charset="-127"/>
            </a:endParaRPr>
          </a:p>
          <a:p>
            <a:pPr eaLnBrk="1" hangingPunct="1">
              <a:lnSpc>
                <a:spcPct val="110000"/>
              </a:lnSpc>
              <a:buFont typeface="Wingdings 2" pitchFamily="18" charset="2"/>
              <a:buNone/>
            </a:pPr>
            <a:r>
              <a:rPr lang="en-US" altLang="ko-KR" sz="1400" smtClean="0">
                <a:latin typeface="산돌고딕B" pitchFamily="18" charset="-127"/>
                <a:ea typeface="산돌고딕B" pitchFamily="18" charset="-127"/>
              </a:rPr>
              <a:t>3.</a:t>
            </a:r>
            <a:r>
              <a:rPr lang="ko-KR" altLang="en-US" sz="1400" smtClean="0">
                <a:latin typeface="산돌고딕B" pitchFamily="18" charset="-127"/>
                <a:ea typeface="산돌고딕B" pitchFamily="18" charset="-127"/>
              </a:rPr>
              <a:t> 이용자 수 </a:t>
            </a:r>
            <a:r>
              <a:rPr lang="en-US" altLang="ko-KR" sz="1400" smtClean="0">
                <a:solidFill>
                  <a:srgbClr val="5F5F5F"/>
                </a:solidFill>
                <a:latin typeface="산돌고딕B" pitchFamily="18" charset="-127"/>
                <a:ea typeface="산돌고딕B" pitchFamily="18" charset="-127"/>
              </a:rPr>
              <a:t>(</a:t>
            </a:r>
            <a:r>
              <a:rPr lang="ko-KR" altLang="en-US" sz="1400" smtClean="0">
                <a:solidFill>
                  <a:srgbClr val="5F5F5F"/>
                </a:solidFill>
                <a:latin typeface="산돌고딕B" pitchFamily="18" charset="-127"/>
                <a:ea typeface="산돌고딕B" pitchFamily="18" charset="-127"/>
              </a:rPr>
              <a:t>운영 초기 추정</a:t>
            </a:r>
            <a:r>
              <a:rPr lang="en-US" altLang="ko-KR" sz="1400" smtClean="0">
                <a:solidFill>
                  <a:srgbClr val="5F5F5F"/>
                </a:solidFill>
                <a:latin typeface="산돌고딕B" pitchFamily="18" charset="-127"/>
                <a:ea typeface="산돌고딕B" pitchFamily="18" charset="-127"/>
              </a:rPr>
              <a:t>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     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핵과학 분야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			200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명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/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년	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     의료 및 생명과학 분야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(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환자수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)		500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명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/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년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     기타분야 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(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전자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재료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반도체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우주과학 등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)	300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명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/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년</a:t>
            </a:r>
            <a:endParaRPr lang="en-US" altLang="ko-KR" sz="1400" smtClean="0">
              <a:latin typeface="산돌고딕 L" pitchFamily="18" charset="-127"/>
              <a:ea typeface="산돌고딕 L" pitchFamily="18" charset="-127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ko-KR" altLang="en-US" sz="1400" smtClean="0">
              <a:latin typeface="산돌고딕 L" pitchFamily="18" charset="-127"/>
              <a:ea typeface="산돌고딕 L" pitchFamily="18" charset="-127"/>
            </a:endParaRPr>
          </a:p>
          <a:p>
            <a:pPr eaLnBrk="1" hangingPunct="1">
              <a:lnSpc>
                <a:spcPct val="110000"/>
              </a:lnSpc>
              <a:buFont typeface="Wingdings 2" pitchFamily="18" charset="2"/>
              <a:buNone/>
            </a:pPr>
            <a:r>
              <a:rPr lang="en-US" altLang="ko-KR" sz="1400" smtClean="0">
                <a:latin typeface="산돌고딕B" pitchFamily="18" charset="-127"/>
                <a:ea typeface="산돌고딕B" pitchFamily="18" charset="-127"/>
              </a:rPr>
              <a:t>4. </a:t>
            </a:r>
            <a:r>
              <a:rPr lang="ko-KR" altLang="en-US" sz="1400" smtClean="0">
                <a:latin typeface="산돌고딕B" pitchFamily="18" charset="-127"/>
                <a:ea typeface="산돌고딕B" pitchFamily="18" charset="-127"/>
              </a:rPr>
              <a:t>운영인력 및 운영비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     운영 인력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		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약  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80 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명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     운영비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			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약 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150 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억 원</a:t>
            </a:r>
            <a:r>
              <a:rPr lang="en-US" altLang="ko-KR" sz="1400" smtClean="0">
                <a:latin typeface="산돌고딕 L" pitchFamily="18" charset="-127"/>
                <a:ea typeface="산돌고딕 L" pitchFamily="18" charset="-127"/>
              </a:rPr>
              <a:t>/</a:t>
            </a:r>
            <a:r>
              <a:rPr lang="ko-KR" altLang="en-US" sz="1400" smtClean="0">
                <a:latin typeface="산돌고딕 L" pitchFamily="18" charset="-127"/>
                <a:ea typeface="산돌고딕 L" pitchFamily="18" charset="-127"/>
              </a:rPr>
              <a:t>년</a:t>
            </a:r>
          </a:p>
        </p:txBody>
      </p:sp>
      <p:sp>
        <p:nvSpPr>
          <p:cNvPr id="40963" name="직사각형 3"/>
          <p:cNvSpPr>
            <a:spLocks noChangeArrowheads="1"/>
          </p:cNvSpPr>
          <p:nvPr/>
        </p:nvSpPr>
        <p:spPr bwMode="auto">
          <a:xfrm>
            <a:off x="428625" y="249238"/>
            <a:ext cx="61833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국제과학비즈니스벨트 중이온가속기 시설 예산</a:t>
            </a:r>
            <a:r>
              <a:rPr lang="en-US" altLang="ko-KR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(</a:t>
            </a:r>
            <a:r>
              <a:rPr lang="ko-KR" altLang="en-US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안</a:t>
            </a:r>
            <a:r>
              <a:rPr lang="en-US" altLang="ko-KR" sz="23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C:\DOCUME~1\user\LOCALS~1\Temp\UNI00000764267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357982" cy="660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71625" y="1285875"/>
            <a:ext cx="6143625" cy="3429000"/>
          </a:xfrm>
          <a:prstGeom prst="rect">
            <a:avLst/>
          </a:prstGeom>
          <a:solidFill>
            <a:srgbClr val="CCFFCC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98000" anchor="ctr"/>
          <a:lstStyle/>
          <a:p>
            <a:pPr defTabSz="762000">
              <a:lnSpc>
                <a:spcPct val="120000"/>
              </a:lnSpc>
            </a:pPr>
            <a:r>
              <a:rPr lang="ko-KR" altLang="en-US" sz="3000">
                <a:solidFill>
                  <a:srgbClr val="EA0000"/>
                </a:solidFill>
                <a:latin typeface="산돌고딕B" pitchFamily="18" charset="-127"/>
                <a:ea typeface="산돌고딕B" pitchFamily="18" charset="-127"/>
              </a:rPr>
              <a:t>중이온가속기</a:t>
            </a:r>
            <a:r>
              <a:rPr lang="ko-KR" altLang="en-US" sz="30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는 </a:t>
            </a:r>
            <a:endParaRPr lang="en-US" altLang="ko-KR" sz="3000">
              <a:solidFill>
                <a:srgbClr val="0070C0"/>
              </a:solidFill>
              <a:latin typeface="산돌고딕B" pitchFamily="18" charset="-127"/>
              <a:ea typeface="산돌고딕B" pitchFamily="18" charset="-127"/>
            </a:endParaRPr>
          </a:p>
          <a:p>
            <a:pPr defTabSz="762000">
              <a:lnSpc>
                <a:spcPct val="120000"/>
              </a:lnSpc>
            </a:pPr>
            <a:r>
              <a:rPr lang="ko-KR" altLang="en-US" sz="30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국민의 건강을 지키고</a:t>
            </a:r>
            <a:endParaRPr lang="en-US" altLang="ko-KR" sz="3000">
              <a:solidFill>
                <a:srgbClr val="0070C0"/>
              </a:solidFill>
              <a:latin typeface="산돌고딕B" pitchFamily="18" charset="-127"/>
              <a:ea typeface="산돌고딕B" pitchFamily="18" charset="-127"/>
            </a:endParaRPr>
          </a:p>
          <a:p>
            <a:pPr defTabSz="762000">
              <a:lnSpc>
                <a:spcPct val="120000"/>
              </a:lnSpc>
            </a:pPr>
            <a:r>
              <a:rPr lang="ko-KR" altLang="en-US" sz="30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기초과학연구 및 국가 기술력 향상에</a:t>
            </a:r>
            <a:endParaRPr lang="en-US" altLang="ko-KR" sz="3000">
              <a:solidFill>
                <a:srgbClr val="0070C0"/>
              </a:solidFill>
              <a:latin typeface="산돌고딕B" pitchFamily="18" charset="-127"/>
              <a:ea typeface="산돌고딕B" pitchFamily="18" charset="-127"/>
            </a:endParaRPr>
          </a:p>
          <a:p>
            <a:pPr defTabSz="762000">
              <a:lnSpc>
                <a:spcPct val="120000"/>
              </a:lnSpc>
            </a:pPr>
            <a:r>
              <a:rPr lang="ko-KR" altLang="en-US" sz="30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필수적인 다목적 기반시설입니다</a:t>
            </a:r>
            <a:r>
              <a:rPr lang="en-US" altLang="ko-KR" sz="300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39750" y="620713"/>
            <a:ext cx="420179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>
              <a:lnSpc>
                <a:spcPct val="90000"/>
              </a:lnSpc>
              <a:spcBef>
                <a:spcPct val="170000"/>
              </a:spcBef>
            </a:pPr>
            <a:r>
              <a:rPr lang="en-US" altLang="ko-KR" sz="2400" dirty="0" smtClean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1. </a:t>
            </a:r>
            <a:r>
              <a:rPr lang="ko-KR" altLang="en-US" sz="2400" dirty="0" smtClean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외국의 중이온</a:t>
            </a:r>
            <a:r>
              <a:rPr lang="en-US" altLang="ko-KR" sz="2400" dirty="0" smtClean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(RI)</a:t>
            </a:r>
            <a:r>
              <a:rPr lang="ko-KR" altLang="en-US" sz="2400" dirty="0" smtClean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가속기 현황</a:t>
            </a:r>
          </a:p>
          <a:p>
            <a:pPr defTabSz="762000">
              <a:lnSpc>
                <a:spcPct val="90000"/>
              </a:lnSpc>
              <a:spcBef>
                <a:spcPct val="170000"/>
              </a:spcBef>
            </a:pPr>
            <a:r>
              <a:rPr lang="en-US" altLang="ko-KR" sz="2400" dirty="0" smtClean="0">
                <a:solidFill>
                  <a:srgbClr val="0070C0"/>
                </a:solidFill>
                <a:latin typeface="산돌고딕B" pitchFamily="18" charset="-127"/>
                <a:ea typeface="산돌고딕B" pitchFamily="18" charset="-127"/>
              </a:rPr>
              <a:t> </a:t>
            </a:r>
            <a:endParaRPr lang="ko-KR" altLang="en-US" sz="2400" dirty="0">
              <a:solidFill>
                <a:srgbClr val="0070C0"/>
              </a:solidFill>
              <a:latin typeface="산돌고딕B" pitchFamily="18" charset="-127"/>
              <a:ea typeface="산돌고딕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750" y="1142984"/>
            <a:ext cx="86042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현재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2001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년부터 전세계는 불안정 원소의 가속으로 추구하고 있음 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(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아래 지도 참조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새로운 불안정 원소의 가속을 위하여 새로운 가속기를 건설하거나 기존의 가속기를 개조하고 있는 중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검은색은 건설 완성한 연구소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붉은색은 건설 중 혹은 추진 중 인 연구소 </a:t>
            </a:r>
          </a:p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80898" name="Picture 2" descr="C:\DOCUME~1\user\LOCALS~1\Temp\UNI00000764260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056" y="2714620"/>
            <a:ext cx="5833887" cy="3848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바탕" pitchFamily="18" charset="-127"/>
              </a:rPr>
              <a:t> 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바탕" pitchFamily="18" charset="-127"/>
              </a:rPr>
              <a:t>                                                                                          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 </a:t>
            </a:r>
            <a:endParaRPr kumimoji="1" lang="ko-KR" altLang="ko-KR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/>
            </a:r>
            <a:b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</a:br>
            <a:endParaRPr kumimoji="1" lang="ko-KR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한컴바탕" pitchFamily="18" charset="-127"/>
                <a:cs typeface="한컴바탕" pitchFamily="18" charset="-127"/>
              </a:rPr>
              <a:t/>
            </a:r>
            <a:br>
              <a:rPr kumimoji="1" lang="ko-KR" altLang="ko-K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한컴바탕" pitchFamily="18" charset="-127"/>
                <a:cs typeface="한컴바탕" pitchFamily="18" charset="-127"/>
              </a:rPr>
            </a:br>
            <a:endParaRPr kumimoji="1" lang="ko-KR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79874" name="Picture 2" descr="C:\DOCUME~1\user\LOCALS~1\Temp\UNI0000076426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323" y="2285992"/>
            <a:ext cx="5929354" cy="4182967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1  </a:t>
            </a:r>
            <a:r>
              <a:rPr kumimoji="1" lang="ko-KR" altLang="ko-KR" sz="2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바탕" pitchFamily="18" charset="-127"/>
              </a:rPr>
              <a:t> 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바탕" pitchFamily="18" charset="-127"/>
              </a:rPr>
              <a:t>                                                                                          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 </a:t>
            </a:r>
            <a:endParaRPr kumimoji="1" lang="ko-KR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750" y="620713"/>
            <a:ext cx="6481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ko-KR" sz="2400" b="1" dirty="0" smtClean="0">
                <a:solidFill>
                  <a:schemeClr val="tx2"/>
                </a:solidFill>
                <a:latin typeface="산돌고딕B" pitchFamily="18" charset="-127"/>
                <a:ea typeface="산돌고딕B" pitchFamily="18" charset="-127"/>
              </a:rPr>
              <a:t>1</a:t>
            </a:r>
            <a:r>
              <a:rPr lang="en-US" altLang="ko-KR" sz="2400" b="1" dirty="0" smtClean="0">
                <a:solidFill>
                  <a:schemeClr val="tx2"/>
                </a:solidFill>
                <a:latin typeface="산돌고딕B" pitchFamily="18" charset="-127"/>
                <a:ea typeface="산돌고딕B" pitchFamily="18" charset="-127"/>
              </a:rPr>
              <a:t>-1</a:t>
            </a:r>
            <a:r>
              <a:rPr lang="ko-KR" altLang="ko-KR" sz="2400" b="1" dirty="0" smtClean="0">
                <a:solidFill>
                  <a:schemeClr val="tx2"/>
                </a:solidFill>
                <a:latin typeface="산돌고딕B" pitchFamily="18" charset="-127"/>
                <a:ea typeface="산돌고딕B" pitchFamily="18" charset="-127"/>
              </a:rPr>
              <a:t>. ISAC II ( TRIUMF, </a:t>
            </a:r>
            <a:r>
              <a:rPr lang="ko-KR" altLang="en-US" sz="2400" b="1" dirty="0" smtClean="0">
                <a:solidFill>
                  <a:schemeClr val="tx2"/>
                </a:solidFill>
                <a:latin typeface="산돌고딕B" pitchFamily="18" charset="-127"/>
                <a:ea typeface="산돌고딕B" pitchFamily="18" charset="-127"/>
              </a:rPr>
              <a:t>캐나다</a:t>
            </a:r>
            <a:r>
              <a:rPr lang="ko-KR" altLang="ko-KR" sz="2400" b="1" dirty="0" smtClean="0">
                <a:solidFill>
                  <a:schemeClr val="tx2"/>
                </a:solidFill>
                <a:latin typeface="산돌고딕B" pitchFamily="18" charset="-127"/>
                <a:ea typeface="산돌고딕B" pitchFamily="18" charset="-127"/>
              </a:rPr>
              <a:t>)</a:t>
            </a:r>
            <a:r>
              <a:rPr lang="ko-KR" altLang="ko-KR" sz="2400" dirty="0" smtClean="0">
                <a:solidFill>
                  <a:schemeClr val="tx2"/>
                </a:solidFill>
                <a:latin typeface="산돌고딕B" pitchFamily="18" charset="-127"/>
                <a:ea typeface="산돌고딕B" pitchFamily="18" charset="-127"/>
              </a:rPr>
              <a:t> </a:t>
            </a:r>
          </a:p>
          <a:p>
            <a:pPr lvl="0" algn="just" eaLnBrk="0" latinLnBrk="0" hangingPunct="0">
              <a:lnSpc>
                <a:spcPct val="150000"/>
              </a:lnSpc>
            </a:pPr>
            <a:r>
              <a:rPr lang="ko-KR" altLang="ko-KR" sz="1400" b="1" dirty="0" smtClean="0">
                <a:solidFill>
                  <a:srgbClr val="000000"/>
                </a:solidFill>
                <a:latin typeface="Arial"/>
                <a:ea typeface="바탕" pitchFamily="18" charset="-127"/>
              </a:rPr>
              <a:t>   </a:t>
            </a:r>
            <a:r>
              <a:rPr lang="ko-KR" altLang="ko-KR" b="1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 500 MeV 100uA source</a:t>
            </a:r>
            <a:r>
              <a:rPr lang="ko-KR" altLang="ko-KR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 </a:t>
            </a:r>
            <a:endParaRPr lang="ko-KR" altLang="ko-KR" dirty="0" smtClean="0">
              <a:solidFill>
                <a:prstClr val="black"/>
              </a:solidFill>
              <a:latin typeface="산돌고딕 L" pitchFamily="18" charset="-127"/>
              <a:ea typeface="산돌고딕 L" pitchFamily="18" charset="-127"/>
            </a:endParaRPr>
          </a:p>
          <a:p>
            <a:pPr lvl="0" algn="just" eaLnBrk="0" latinLnBrk="0" hangingPunct="0">
              <a:lnSpc>
                <a:spcPct val="150000"/>
              </a:lnSpc>
            </a:pPr>
            <a:r>
              <a:rPr lang="ko-KR" altLang="ko-KR" b="1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   ISAC I  1998</a:t>
            </a:r>
            <a:r>
              <a:rPr lang="ko-KR" altLang="en-US" b="1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년에 완성하여 </a:t>
            </a:r>
            <a:r>
              <a:rPr lang="ko-KR" altLang="en-US" b="1" dirty="0" err="1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실험중</a:t>
            </a:r>
            <a:r>
              <a:rPr lang="ko-KR" altLang="en-US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 </a:t>
            </a:r>
            <a:endParaRPr lang="ko-KR" altLang="en-US" dirty="0" smtClean="0">
              <a:solidFill>
                <a:prstClr val="black"/>
              </a:solidFill>
              <a:latin typeface="산돌고딕 L" pitchFamily="18" charset="-127"/>
              <a:ea typeface="산돌고딕 L" pitchFamily="18" charset="-127"/>
            </a:endParaRPr>
          </a:p>
          <a:p>
            <a:pPr lvl="0" algn="just" eaLnBrk="0" latinLnBrk="0" hangingPunct="0">
              <a:lnSpc>
                <a:spcPct val="15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   현재 </a:t>
            </a:r>
            <a:r>
              <a:rPr lang="ko-KR" altLang="ko-KR" b="1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ISAC II </a:t>
            </a:r>
            <a:r>
              <a:rPr lang="ko-KR" altLang="en-US" b="1" dirty="0" err="1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구축중</a:t>
            </a:r>
            <a:r>
              <a:rPr lang="ko-KR" altLang="en-US" b="1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ko-KR" b="1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(2010 </a:t>
            </a:r>
            <a:r>
              <a:rPr lang="ko-KR" altLang="en-US" b="1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완성 목표</a:t>
            </a:r>
            <a:r>
              <a:rPr lang="ko-KR" altLang="ko-KR" b="1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)</a:t>
            </a:r>
            <a:r>
              <a:rPr lang="ko-KR" altLang="ko-KR" dirty="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rPr>
              <a:t> </a:t>
            </a:r>
            <a:endParaRPr lang="ko-KR" altLang="ko-KR" dirty="0" smtClean="0">
              <a:solidFill>
                <a:prstClr val="black"/>
              </a:solidFill>
              <a:latin typeface="산돌고딕 L" pitchFamily="18" charset="-127"/>
              <a:ea typeface="산돌고딕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9750" y="620713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1800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 </a:t>
            </a:r>
            <a:r>
              <a:rPr lang="en-US" altLang="ko-KR" sz="2400" b="1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1-2. RIBF ( RIKEN </a:t>
            </a:r>
            <a:r>
              <a:rPr lang="ko-KR" altLang="en-US" sz="2400" b="1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일본</a:t>
            </a:r>
            <a:r>
              <a:rPr lang="en-US" altLang="ko-KR" sz="2400" b="1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)</a:t>
            </a:r>
            <a:endParaRPr lang="ko-KR" altLang="en-US" sz="2400" dirty="0" smtClean="0">
              <a:solidFill>
                <a:schemeClr val="accent1"/>
              </a:solidFill>
              <a:latin typeface="산돌고딕B" pitchFamily="18" charset="-127"/>
              <a:ea typeface="산돌고딕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기존의 </a:t>
            </a:r>
            <a:r>
              <a:rPr lang="en-US" altLang="ko-KR" b="1" dirty="0" smtClean="0">
                <a:latin typeface="산돌고딕 L" pitchFamily="18" charset="-127"/>
                <a:ea typeface="산돌고딕 L" pitchFamily="18" charset="-127"/>
              </a:rPr>
              <a:t>RRC </a:t>
            </a: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사이클로트론에 </a:t>
            </a:r>
            <a:r>
              <a:rPr lang="en-US" altLang="ko-KR" b="1" dirty="0" smtClean="0">
                <a:latin typeface="산돌고딕 L" pitchFamily="18" charset="-127"/>
                <a:ea typeface="산돌고딕 L" pitchFamily="18" charset="-127"/>
              </a:rPr>
              <a:t>fRC</a:t>
            </a:r>
            <a:r>
              <a:rPr lang="en-US" altLang="ko-KR" b="1" dirty="0" smtClean="0">
                <a:latin typeface="산돌고딕 L" pitchFamily="18" charset="-127"/>
                <a:ea typeface="산돌고딕 L" pitchFamily="18" charset="-127"/>
              </a:rPr>
              <a:t>, RRC SRC(Superconducting Ring Cyclotron)</a:t>
            </a: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의 </a:t>
            </a:r>
            <a:r>
              <a:rPr lang="en-US" altLang="ko-KR" b="1" dirty="0" smtClean="0">
                <a:latin typeface="산돌고딕 L" pitchFamily="18" charset="-127"/>
                <a:ea typeface="산돌고딕 L" pitchFamily="18" charset="-127"/>
              </a:rPr>
              <a:t>3 </a:t>
            </a: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가지 형태의 </a:t>
            </a:r>
            <a:endParaRPr lang="en-US" altLang="ko-KR" b="1" dirty="0" smtClean="0">
              <a:latin typeface="산돌고딕 L" pitchFamily="18" charset="-127"/>
              <a:ea typeface="산돌고딕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사이클로트론을 </a:t>
            </a:r>
            <a:r>
              <a:rPr lang="en-US" altLang="ko-KR" b="1" dirty="0" smtClean="0">
                <a:latin typeface="산돌고딕 L" pitchFamily="18" charset="-127"/>
                <a:ea typeface="산돌고딕 L" pitchFamily="18" charset="-127"/>
              </a:rPr>
              <a:t>source</a:t>
            </a:r>
            <a:r>
              <a:rPr lang="ko-KR" altLang="en-US" b="1" dirty="0" err="1" smtClean="0">
                <a:latin typeface="산돌고딕 L" pitchFamily="18" charset="-127"/>
                <a:ea typeface="산돌고딕 L" pitchFamily="18" charset="-127"/>
              </a:rPr>
              <a:t>로</a:t>
            </a: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 사용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기존의 </a:t>
            </a:r>
            <a:r>
              <a:rPr lang="en-US" altLang="ko-KR" b="1" dirty="0" smtClean="0">
                <a:latin typeface="산돌고딕 L" pitchFamily="18" charset="-127"/>
                <a:ea typeface="산돌고딕 L" pitchFamily="18" charset="-127"/>
              </a:rPr>
              <a:t>RRC k=540, fRC k=520, IRC k=980, SRC k=2500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 </a:t>
            </a: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우라늄 </a:t>
            </a: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이온에 대하여 </a:t>
            </a:r>
            <a:r>
              <a:rPr lang="en-US" altLang="ko-KR" b="1" dirty="0" smtClean="0">
                <a:latin typeface="산돌고딕 L" pitchFamily="18" charset="-127"/>
                <a:ea typeface="산돌고딕 L" pitchFamily="18" charset="-127"/>
              </a:rPr>
              <a:t>350 MeV/n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산돌고딕 L" pitchFamily="18" charset="-127"/>
                <a:ea typeface="산돌고딕 L" pitchFamily="18" charset="-127"/>
              </a:rPr>
              <a:t>2007</a:t>
            </a: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년 </a:t>
            </a:r>
            <a:r>
              <a:rPr lang="en-US" altLang="ko-KR" b="1" dirty="0" smtClean="0">
                <a:latin typeface="산돌고딕 L" pitchFamily="18" charset="-127"/>
                <a:ea typeface="산돌고딕 L" pitchFamily="18" charset="-127"/>
              </a:rPr>
              <a:t>3</a:t>
            </a: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월에 처음 빔 인출 실험 완성 </a:t>
            </a:r>
            <a:endParaRPr lang="ko-KR" altLang="en-US" dirty="0" smtClean="0">
              <a:latin typeface="산돌고딕 L" pitchFamily="18" charset="-127"/>
              <a:ea typeface="산돌고딕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현재 빔 테스트 실험 </a:t>
            </a:r>
            <a:r>
              <a:rPr lang="ko-KR" altLang="en-US" b="1" dirty="0" err="1" smtClean="0">
                <a:latin typeface="산돌고딕 L" pitchFamily="18" charset="-127"/>
                <a:ea typeface="산돌고딕 L" pitchFamily="18" charset="-127"/>
              </a:rPr>
              <a:t>계속중</a:t>
            </a:r>
            <a:r>
              <a:rPr lang="en-US" altLang="ko-KR" b="1" dirty="0" smtClean="0">
                <a:latin typeface="산돌고딕 L" pitchFamily="18" charset="-127"/>
                <a:ea typeface="산돌고딕 L" pitchFamily="18" charset="-127"/>
              </a:rPr>
              <a:t>, </a:t>
            </a: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실험시설 확충 중 </a:t>
            </a:r>
            <a:endParaRPr lang="ko-KR" altLang="en-US" dirty="0" smtClean="0">
              <a:latin typeface="산돌고딕 L" pitchFamily="18" charset="-127"/>
              <a:ea typeface="산돌고딕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그럼에도 </a:t>
            </a:r>
            <a:r>
              <a:rPr lang="en-US" altLang="ko-KR" b="1" dirty="0" smtClean="0">
                <a:latin typeface="산돌고딕 L" pitchFamily="18" charset="-127"/>
                <a:ea typeface="산돌고딕 L" pitchFamily="18" charset="-127"/>
              </a:rPr>
              <a:t>2008</a:t>
            </a:r>
            <a:r>
              <a:rPr lang="ko-KR" altLang="en-US" b="1" dirty="0" smtClean="0">
                <a:latin typeface="산돌고딕 L" pitchFamily="18" charset="-127"/>
                <a:ea typeface="산돌고딕 L" pitchFamily="18" charset="-127"/>
              </a:rPr>
              <a:t>년 가동률 </a:t>
            </a:r>
            <a:r>
              <a:rPr lang="en-US" altLang="ko-KR" b="1" dirty="0" smtClean="0">
                <a:latin typeface="산돌고딕 L" pitchFamily="18" charset="-127"/>
                <a:ea typeface="산돌고딕 L" pitchFamily="18" charset="-127"/>
              </a:rPr>
              <a:t>61%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 </a:t>
            </a:r>
            <a:endParaRPr lang="ko-KR" altLang="en-US" dirty="0">
              <a:latin typeface="산돌고딕 L" pitchFamily="18" charset="-127"/>
              <a:ea typeface="산돌고딕 L" pitchFamily="18" charset="-127"/>
            </a:endParaRPr>
          </a:p>
        </p:txBody>
      </p:sp>
      <p:pic>
        <p:nvPicPr>
          <p:cNvPr id="3" name="Picture 2" descr="RIBF"/>
          <p:cNvPicPr>
            <a:picLocks noChangeAspect="1" noChangeArrowheads="1"/>
          </p:cNvPicPr>
          <p:nvPr/>
        </p:nvPicPr>
        <p:blipFill>
          <a:blip r:embed="rId2"/>
          <a:srcRect t="14629"/>
          <a:stretch>
            <a:fillRect/>
          </a:stretch>
        </p:blipFill>
        <p:spPr bwMode="auto">
          <a:xfrm>
            <a:off x="1214414" y="3429000"/>
            <a:ext cx="73152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1138238"/>
            <a:ext cx="4032250" cy="4832092"/>
          </a:xfrm>
          <a:prstGeom prst="rect">
            <a:avLst/>
          </a:prstGeom>
          <a:solidFill>
            <a:schemeClr val="bg1">
              <a:lumMod val="85000"/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endParaRPr lang="ko-KR" alt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산돌고딕 L" pitchFamily="18" charset="-127"/>
                <a:ea typeface="산돌고딕 L" pitchFamily="18" charset="-127"/>
              </a:rPr>
              <a:t>Universal Linear Accelerator (UNILAC),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산돌고딕 L" pitchFamily="18" charset="-127"/>
                <a:ea typeface="산돌고딕 L" pitchFamily="18" charset="-127"/>
              </a:rPr>
              <a:t>the heavy (Schwer) Ion Synchrotron SIS18,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산돌고딕 L" pitchFamily="18" charset="-127"/>
                <a:ea typeface="산돌고딕 L" pitchFamily="18" charset="-127"/>
              </a:rPr>
              <a:t>FRagment Separator (FRS)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산돌고딕 L" pitchFamily="18" charset="-127"/>
                <a:ea typeface="산돌고딕 L" pitchFamily="18" charset="-127"/>
              </a:rPr>
              <a:t>Experimental Storage Ring (ESR).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산돌고딕 L" pitchFamily="18" charset="-127"/>
                <a:ea typeface="산돌고딕 L" pitchFamily="18" charset="-127"/>
              </a:rPr>
              <a:t>UNILAC/SIS18 (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입사가속기</a:t>
            </a:r>
            <a:r>
              <a:rPr lang="en-US" altLang="ko-KR" sz="1400" dirty="0" smtClean="0">
                <a:latin typeface="산돌고딕 L" pitchFamily="18" charset="-127"/>
                <a:ea typeface="산돌고딕 L" pitchFamily="18" charset="-127"/>
              </a:rPr>
              <a:t>) </a:t>
            </a:r>
            <a:endParaRPr lang="ko-KR" altLang="en-US" sz="1400" dirty="0" smtClean="0">
              <a:latin typeface="산돌고딕 L" pitchFamily="18" charset="-127"/>
              <a:ea typeface="산돌고딕 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산돌고딕 L" pitchFamily="18" charset="-127"/>
                <a:ea typeface="산돌고딕 L" pitchFamily="18" charset="-127"/>
              </a:rPr>
              <a:t>superconducting synchrotrons SIS100 (100Tm)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산돌고딕 L" pitchFamily="18" charset="-127"/>
                <a:ea typeface="산돌고딕 L" pitchFamily="18" charset="-127"/>
              </a:rPr>
              <a:t>SIS200 (200 Tm </a:t>
            </a:r>
            <a:r>
              <a:rPr lang="ko-KR" altLang="en-US" sz="1400" dirty="0" smtClean="0">
                <a:latin typeface="산돌고딕 L" pitchFamily="18" charset="-127"/>
                <a:ea typeface="산돌고딕 L" pitchFamily="18" charset="-127"/>
              </a:rPr>
              <a:t>둘레 </a:t>
            </a:r>
            <a:r>
              <a:rPr lang="en-US" altLang="ko-KR" sz="1400" dirty="0" smtClean="0">
                <a:latin typeface="산돌고딕 L" pitchFamily="18" charset="-127"/>
                <a:ea typeface="산돌고딕 L" pitchFamily="18" charset="-127"/>
              </a:rPr>
              <a:t>1100 </a:t>
            </a:r>
            <a:r>
              <a:rPr lang="en-US" sz="1400" dirty="0" smtClean="0">
                <a:latin typeface="산돌고딕 L" pitchFamily="18" charset="-127"/>
                <a:ea typeface="산돌고딕 L" pitchFamily="18" charset="-127"/>
              </a:rPr>
              <a:t>m)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산돌고딕 L" pitchFamily="18" charset="-127"/>
                <a:ea typeface="산돌고딕 L" pitchFamily="18" charset="-127"/>
              </a:rPr>
              <a:t>High Energy Storage Ring (HESR),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산돌고딕 L" pitchFamily="18" charset="-127"/>
                <a:ea typeface="산돌고딕 L" pitchFamily="18" charset="-127"/>
              </a:rPr>
              <a:t>Collector ring (CR)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산돌고딕 L" pitchFamily="18" charset="-127"/>
                <a:ea typeface="산돌고딕 L" pitchFamily="18" charset="-127"/>
              </a:rPr>
              <a:t>New Experiment Storage Ring (NESR)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산돌고딕 L" pitchFamily="18" charset="-127"/>
                <a:ea typeface="산돌고딕 L" pitchFamily="18" charset="-127"/>
              </a:rPr>
              <a:t>Superconducting FRagment Separator (Super-FRS). 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19459" name="Picture 7" descr="UNI00000e280c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1"/>
          <a:stretch>
            <a:fillRect/>
          </a:stretch>
        </p:blipFill>
        <p:spPr bwMode="auto">
          <a:xfrm>
            <a:off x="4572000" y="771525"/>
            <a:ext cx="45005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6"/>
          <p:cNvSpPr>
            <a:spLocks noChangeArrowheads="1"/>
          </p:cNvSpPr>
          <p:nvPr/>
        </p:nvSpPr>
        <p:spPr bwMode="auto">
          <a:xfrm>
            <a:off x="428625" y="122238"/>
            <a:ext cx="76438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3. International Accelerator Facility (GSI, </a:t>
            </a:r>
            <a:r>
              <a:rPr lang="ko-KR" altLang="en-US" sz="2400" b="1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독일</a:t>
            </a:r>
            <a:r>
              <a:rPr lang="en-US" altLang="ko-KR" sz="2400" b="1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)</a:t>
            </a:r>
            <a:r>
              <a:rPr lang="ko-KR" altLang="en-US" sz="2400" dirty="0" smtClean="0">
                <a:latin typeface="산돌고딕B" pitchFamily="18" charset="-127"/>
                <a:ea typeface="산돌고딕B" pitchFamily="18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39750" y="620713"/>
            <a:ext cx="82470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4. SPIRAL 2 at GANIL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기존의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2 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대 쌍둥이 가속기에 새로운 시설을 추가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구동가속기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5 </a:t>
            </a: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mA D+ to 20 MeV/u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에서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14.5 </a:t>
            </a: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MeV/u (1 mA of A/q = 3 ions)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30 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개의 공진기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(</a:t>
            </a: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resonators , </a:t>
            </a:r>
            <a:r>
              <a:rPr lang="el-GR" dirty="0" smtClean="0">
                <a:latin typeface="산돌고딕 L" pitchFamily="18" charset="-127"/>
                <a:ea typeface="산돌고딕 L" pitchFamily="18" charset="-127"/>
              </a:rPr>
              <a:t>β = 0.07, 88 </a:t>
            </a: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MHz quarter-wave)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3 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개의 공진기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(</a:t>
            </a:r>
            <a:r>
              <a:rPr lang="el-GR" dirty="0" smtClean="0">
                <a:latin typeface="산돌고딕 L" pitchFamily="18" charset="-127"/>
                <a:ea typeface="산돌고딕 L" pitchFamily="18" charset="-127"/>
              </a:rPr>
              <a:t>β = 0.14, 166 </a:t>
            </a: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MHz half-wave )resonators.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산돌고딕 L" pitchFamily="18" charset="-127"/>
                <a:ea typeface="산돌고딕 L" pitchFamily="18" charset="-127"/>
              </a:rPr>
              <a:t>ECR sources. 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등 </a:t>
            </a:r>
          </a:p>
          <a:p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/>
            </a:r>
            <a:br>
              <a:rPr lang="ko-KR" altLang="en-US" dirty="0" smtClean="0">
                <a:latin typeface="산돌고딕 L" pitchFamily="18" charset="-127"/>
                <a:ea typeface="산돌고딕 L" pitchFamily="18" charset="-127"/>
              </a:rPr>
            </a:br>
            <a:endParaRPr lang="ko-KR" altLang="en-US" dirty="0">
              <a:latin typeface="산돌고딕 L" pitchFamily="18" charset="-127"/>
              <a:ea typeface="산돌고딕 L" pitchFamily="18" charset="-127"/>
            </a:endParaRPr>
          </a:p>
        </p:txBody>
      </p:sp>
      <p:pic>
        <p:nvPicPr>
          <p:cNvPr id="136194" name="Picture 2" descr="C:\DOCUME~1\user\LOCALS~1\Temp\UNI00000764262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496"/>
            <a:ext cx="6143668" cy="3879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:\DOCUME~1\user\LOCALS~1\Temp\UNI00000764263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6818332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39750" y="620713"/>
            <a:ext cx="80327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5. RIA (</a:t>
            </a:r>
            <a:r>
              <a:rPr lang="ko-KR" altLang="en-US" sz="2400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미국</a:t>
            </a:r>
            <a:r>
              <a:rPr lang="en-US" altLang="ko-KR" sz="2400" dirty="0" smtClean="0">
                <a:solidFill>
                  <a:schemeClr val="accent1"/>
                </a:solidFill>
                <a:latin typeface="산돌고딕B" pitchFamily="18" charset="-127"/>
                <a:ea typeface="산돌고딕B" pitchFamily="18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미국은 중이온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(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불안정원소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)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가속기의 세계적 선점을 위하여 아래와 같은 시설의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RIA 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프로젝트를 추진하였으나 </a:t>
            </a:r>
            <a:r>
              <a:rPr lang="ko-KR" altLang="en-US" dirty="0" err="1" smtClean="0">
                <a:latin typeface="산돌고딕 L" pitchFamily="18" charset="-127"/>
                <a:ea typeface="산돌고딕 L" pitchFamily="18" charset="-127"/>
              </a:rPr>
              <a:t>예산등의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 문제로 규모를 반으로 줄인 프로젝트를 </a:t>
            </a:r>
            <a:r>
              <a:rPr lang="ko-KR" altLang="en-US" dirty="0" err="1" smtClean="0">
                <a:latin typeface="산돌고딕 L" pitchFamily="18" charset="-127"/>
                <a:ea typeface="산돌고딕 L" pitchFamily="18" charset="-127"/>
              </a:rPr>
              <a:t>기획중에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 있음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현재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ANL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과 </a:t>
            </a:r>
            <a:r>
              <a:rPr lang="en-US" altLang="ko-KR" dirty="0" smtClean="0">
                <a:latin typeface="산돌고딕 L" pitchFamily="18" charset="-127"/>
                <a:ea typeface="산돌고딕 L" pitchFamily="18" charset="-127"/>
              </a:rPr>
              <a:t>MSU</a:t>
            </a:r>
            <a:r>
              <a:rPr lang="ko-KR" altLang="en-US" dirty="0" smtClean="0">
                <a:latin typeface="산돌고딕 L" pitchFamily="18" charset="-127"/>
                <a:ea typeface="산돌고딕 L" pitchFamily="18" charset="-127"/>
              </a:rPr>
              <a:t>가 경합중임 </a:t>
            </a:r>
          </a:p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139266" name="Picture 2" descr="C:\DOCUME~1\user\LOCALS~1\Temp\UNI00000764264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7643866" cy="3876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8408</TotalTime>
  <Words>1037</Words>
  <Application>Microsoft PowerPoint</Application>
  <PresentationFormat>화면 슬라이드 쇼(4:3)</PresentationFormat>
  <Paragraphs>218</Paragraphs>
  <Slides>23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8" baseType="lpstr">
      <vt:lpstr>굴림</vt:lpstr>
      <vt:lpstr>Arial</vt:lpstr>
      <vt:lpstr>산돌고딕B</vt:lpstr>
      <vt:lpstr>Wingdings</vt:lpstr>
      <vt:lpstr>산돌고딕 M</vt:lpstr>
      <vt:lpstr>산돌고딕 L</vt:lpstr>
      <vt:lpstr>바탕</vt:lpstr>
      <vt:lpstr>한컴바탕</vt:lpstr>
      <vt:lpstr>Symbol</vt:lpstr>
      <vt:lpstr>휴먼명조,한컴돋움</vt:lpstr>
      <vt:lpstr>Times New Roman</vt:lpstr>
      <vt:lpstr>HY견명조</vt:lpstr>
      <vt:lpstr>Wingdings 2</vt:lpstr>
      <vt:lpstr>맑은 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Company>My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Neo</dc:creator>
  <cp:lastModifiedBy>夜來香</cp:lastModifiedBy>
  <cp:revision>901</cp:revision>
  <dcterms:created xsi:type="dcterms:W3CDTF">2008-01-31T05:22:47Z</dcterms:created>
  <dcterms:modified xsi:type="dcterms:W3CDTF">2008-11-15T06:38:19Z</dcterms:modified>
</cp:coreProperties>
</file>