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51"/>
  </p:notesMasterIdLst>
  <p:handoutMasterIdLst>
    <p:handoutMasterId r:id="rId52"/>
  </p:handoutMasterIdLst>
  <p:sldIdLst>
    <p:sldId id="256" r:id="rId2"/>
    <p:sldId id="285" r:id="rId3"/>
    <p:sldId id="277" r:id="rId4"/>
    <p:sldId id="273" r:id="rId5"/>
    <p:sldId id="284" r:id="rId6"/>
    <p:sldId id="271" r:id="rId7"/>
    <p:sldId id="272" r:id="rId8"/>
    <p:sldId id="281" r:id="rId9"/>
    <p:sldId id="269" r:id="rId10"/>
    <p:sldId id="274" r:id="rId11"/>
    <p:sldId id="276" r:id="rId12"/>
    <p:sldId id="282" r:id="rId13"/>
    <p:sldId id="275" r:id="rId14"/>
    <p:sldId id="283" r:id="rId15"/>
    <p:sldId id="286" r:id="rId16"/>
    <p:sldId id="257" r:id="rId17"/>
    <p:sldId id="266" r:id="rId18"/>
    <p:sldId id="262" r:id="rId19"/>
    <p:sldId id="260" r:id="rId20"/>
    <p:sldId id="264" r:id="rId21"/>
    <p:sldId id="267" r:id="rId22"/>
    <p:sldId id="263" r:id="rId23"/>
    <p:sldId id="307" r:id="rId24"/>
    <p:sldId id="259" r:id="rId25"/>
    <p:sldId id="306" r:id="rId26"/>
    <p:sldId id="279" r:id="rId27"/>
    <p:sldId id="305" r:id="rId28"/>
    <p:sldId id="280" r:id="rId29"/>
    <p:sldId id="302" r:id="rId30"/>
    <p:sldId id="308" r:id="rId31"/>
    <p:sldId id="303" r:id="rId32"/>
    <p:sldId id="311" r:id="rId33"/>
    <p:sldId id="310" r:id="rId34"/>
    <p:sldId id="312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278" r:id="rId49"/>
    <p:sldId id="313" r:id="rId50"/>
  </p:sldIdLst>
  <p:sldSz cx="9144000" cy="6858000" type="screen4x3"/>
  <p:notesSz cx="7010400" cy="92964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516" autoAdjust="0"/>
    <p:restoredTop sz="94660"/>
  </p:normalViewPr>
  <p:slideViewPr>
    <p:cSldViewPr>
      <p:cViewPr varScale="1">
        <p:scale>
          <a:sx n="111" d="100"/>
          <a:sy n="111" d="100"/>
        </p:scale>
        <p:origin x="-84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438" y="0"/>
            <a:ext cx="298608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8725"/>
            <a:ext cx="30654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438" y="8848725"/>
            <a:ext cx="298608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90481AE4-D133-4E29-BC78-56EF15F95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7B570F4C-B5F4-4E0E-A9C7-C129C2FDD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61EFA0-2925-42C8-8041-15B541A39161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39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solidFill>
            <a:srgbClr val="FFFFFF"/>
          </a:solidFill>
          <a:ln/>
        </p:spPr>
      </p:sp>
      <p:sp>
        <p:nvSpPr>
          <p:cNvPr id="53252" name="Rectangle 3"/>
          <p:cNvSpPr>
            <a:spLocks noChangeArrowheads="1"/>
          </p:cNvSpPr>
          <p:nvPr>
            <p:ph type="body" idx="1"/>
          </p:nvPr>
        </p:nvSpPr>
        <p:spPr>
          <a:xfrm>
            <a:off x="701675" y="4414838"/>
            <a:ext cx="5607050" cy="418306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ko-KR" altLang="en-US" smtClean="0">
                <a:latin typeface="굴림" pitchFamily="50" charset="-127"/>
                <a:ea typeface="굴림" pitchFamily="50" charset="-127"/>
              </a:rPr>
              <a:t>ㄴ어</a:t>
            </a:r>
          </a:p>
          <a:p>
            <a:pPr eaLnBrk="1" hangingPunct="1"/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50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2051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2052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13" name="Rectangle 2053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charset="-127"/>
                  <a:ea typeface="굴림" charset="-127"/>
                </a:endParaRPr>
              </a:p>
            </p:txBody>
          </p:sp>
        </p:grpSp>
        <p:grpSp>
          <p:nvGrpSpPr>
            <p:cNvPr id="6" name="Group 2054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2055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11" name="Rectangle 2056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charset="-127"/>
                  <a:ea typeface="굴림" charset="-127"/>
                </a:endParaRPr>
              </a:p>
            </p:txBody>
          </p:sp>
        </p:grpSp>
        <p:sp>
          <p:nvSpPr>
            <p:cNvPr id="7" name="Rectangle 2057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8" name="Rectangle 2058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9" name="Rectangle 2059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</p:grpSp>
      <p:sp>
        <p:nvSpPr>
          <p:cNvPr id="90124" name="Rectangle 2060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90125" name="Rectangle 206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14" name="Rectangle 2062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" name="Rectangle 2063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6" name="Rectangle 206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9C9F3E0-D4FC-4270-A1F5-4FCA602DBCC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12644-0FD7-46E2-B451-2F824C99D8D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02F3B-1896-461B-AE4E-7DE39D321DA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385A1-FA64-491D-99A1-CFB7DA12947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98D38-C1AC-46A9-A01E-281932C45D9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4D4AD-5398-48E1-9E50-D895147EA4E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EB936-2142-45F3-83FB-CB33B976F7F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3322B-F4D5-40E9-818A-65EC0ECF9B8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F3BB5-687B-46F8-B339-5B35505C13B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CC50F-4E8C-4F35-BB8B-FEF2F2E4952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785D3-AA42-461C-AAC3-30C143412EC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59576-0EBA-4501-A314-8D18D0AB35D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>
              <a:defRPr/>
            </a:pPr>
            <a:endParaRPr lang="en-US" sz="2400">
              <a:latin typeface="Tahoma" pitchFamily="34" charset="0"/>
              <a:ea typeface="굴림" charset="-127"/>
            </a:endParaRP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>
              <a:defRPr/>
            </a:pPr>
            <a:endParaRPr lang="en-US" sz="2400">
              <a:latin typeface="Tahoma" pitchFamily="34" charset="0"/>
              <a:ea typeface="굴림" charset="-127"/>
            </a:endParaRP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>
              <a:defRPr/>
            </a:pPr>
            <a:endParaRPr lang="en-US" sz="2400">
              <a:latin typeface="Tahoma" pitchFamily="34" charset="0"/>
              <a:ea typeface="굴림" charset="-127"/>
            </a:endParaRP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>
              <a:defRPr/>
            </a:pPr>
            <a:endParaRPr lang="en-US" sz="2400">
              <a:latin typeface="Tahoma" pitchFamily="34" charset="0"/>
              <a:ea typeface="굴림" charset="-127"/>
            </a:endParaRPr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>
              <a:defRPr/>
            </a:pPr>
            <a:endParaRPr lang="en-US" sz="2400">
              <a:latin typeface="Tahoma" pitchFamily="34" charset="0"/>
              <a:ea typeface="굴림" charset="-127"/>
            </a:endParaRPr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>
              <a:defRPr/>
            </a:pPr>
            <a:endParaRPr lang="en-US" sz="2400">
              <a:latin typeface="Tahoma" pitchFamily="34" charset="0"/>
              <a:ea typeface="굴림" charset="-127"/>
            </a:endParaRPr>
          </a:p>
        </p:txBody>
      </p:sp>
      <p:sp>
        <p:nvSpPr>
          <p:cNvPr id="8909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>
              <a:defRPr/>
            </a:pPr>
            <a:endParaRPr lang="en-US" sz="2400">
              <a:latin typeface="Tahoma" pitchFamily="34" charset="0"/>
              <a:ea typeface="굴림" charset="-127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8909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91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910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89DC931A-BF31-4FB5-936B-C77CF392831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ucf.indiana.edu/Experiments/WEAK/xenon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7388" y="3203583"/>
            <a:ext cx="7772400" cy="1368425"/>
          </a:xfrm>
        </p:spPr>
        <p:txBody>
          <a:bodyPr/>
          <a:lstStyle/>
          <a:p>
            <a:pPr algn="ctr" eaLnBrk="1" hangingPunct="1"/>
            <a:r>
              <a:rPr lang="en-US" sz="4000" b="1" dirty="0" err="1" smtClean="0">
                <a:latin typeface="휴먼옛체" pitchFamily="18" charset="-127"/>
                <a:ea typeface="휴먼옛체" pitchFamily="18" charset="-127"/>
              </a:rPr>
              <a:t>중간에너지</a:t>
            </a:r>
            <a:r>
              <a:rPr lang="en-US" sz="4000" b="1" dirty="0" smtClean="0">
                <a:latin typeface="휴먼옛체" pitchFamily="18" charset="-127"/>
                <a:ea typeface="휴먼옛체" pitchFamily="18" charset="-127"/>
              </a:rPr>
              <a:t> </a:t>
            </a:r>
            <a:r>
              <a:rPr lang="en-US" altLang="ko-KR" sz="4000" b="1" dirty="0" smtClean="0">
                <a:latin typeface="휴먼옛체" pitchFamily="18" charset="-127"/>
                <a:ea typeface="휴먼옛체" pitchFamily="18" charset="-127"/>
              </a:rPr>
              <a:t>RI </a:t>
            </a:r>
            <a:r>
              <a:rPr lang="en-US" sz="4000" b="1" dirty="0" err="1" smtClean="0">
                <a:latin typeface="휴먼옛체" pitchFamily="18" charset="-127"/>
                <a:ea typeface="휴먼옛체" pitchFamily="18" charset="-127"/>
              </a:rPr>
              <a:t>가속기를</a:t>
            </a:r>
            <a:r>
              <a:rPr lang="en-US" sz="4000" b="1" dirty="0" smtClean="0">
                <a:latin typeface="휴먼옛체" pitchFamily="18" charset="-127"/>
                <a:ea typeface="휴먼옛체" pitchFamily="18" charset="-127"/>
              </a:rPr>
              <a:t> </a:t>
            </a:r>
            <a:r>
              <a:rPr lang="en-US" sz="4000" b="1" dirty="0" err="1" smtClean="0">
                <a:latin typeface="휴먼옛체" pitchFamily="18" charset="-127"/>
                <a:ea typeface="휴먼옛체" pitchFamily="18" charset="-127"/>
              </a:rPr>
              <a:t>사용한</a:t>
            </a:r>
            <a:r>
              <a:rPr lang="en-US" sz="4000" b="1" dirty="0" smtClean="0">
                <a:latin typeface="휴먼옛체" pitchFamily="18" charset="-127"/>
                <a:ea typeface="휴먼옛체" pitchFamily="18" charset="-127"/>
              </a:rPr>
              <a:t> </a:t>
            </a:r>
            <a:r>
              <a:rPr lang="en-US" sz="4000" b="1" dirty="0" err="1" smtClean="0">
                <a:latin typeface="휴먼옛체" pitchFamily="18" charset="-127"/>
                <a:ea typeface="휴먼옛체" pitchFamily="18" charset="-127"/>
              </a:rPr>
              <a:t>현대핵물리학</a:t>
            </a:r>
            <a:r>
              <a:rPr lang="en-US" sz="4000" b="1" dirty="0" smtClean="0">
                <a:latin typeface="휴먼옛체" pitchFamily="18" charset="-127"/>
                <a:ea typeface="휴먼옛체" pitchFamily="18" charset="-127"/>
              </a:rPr>
              <a:t> </a:t>
            </a:r>
            <a:r>
              <a:rPr lang="en-US" sz="4000" b="1" dirty="0" err="1" smtClean="0">
                <a:latin typeface="휴먼옛체" pitchFamily="18" charset="-127"/>
                <a:ea typeface="휴먼옛체" pitchFamily="18" charset="-127"/>
              </a:rPr>
              <a:t>프로그램</a:t>
            </a:r>
            <a:endParaRPr lang="ko-KR" altLang="en-US" sz="4000" b="1" dirty="0" smtClean="0">
              <a:solidFill>
                <a:srgbClr val="0033CC"/>
              </a:solidFill>
              <a:latin typeface="휴먼옛체" pitchFamily="18" charset="-127"/>
              <a:ea typeface="휴먼옛체" pitchFamily="18" charset="-127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4414" y="5214950"/>
            <a:ext cx="6400800" cy="1285884"/>
          </a:xfrm>
        </p:spPr>
        <p:txBody>
          <a:bodyPr/>
          <a:lstStyle/>
          <a:p>
            <a:pPr eaLnBrk="1" hangingPunct="1"/>
            <a:r>
              <a:rPr lang="en-US" altLang="ko-KR" sz="2400" dirty="0" smtClean="0">
                <a:latin typeface="휴먼옛체" pitchFamily="18" charset="-127"/>
                <a:ea typeface="휴먼옛체" pitchFamily="18" charset="-127"/>
              </a:rPr>
              <a:t>2008. 11. </a:t>
            </a:r>
            <a:r>
              <a:rPr lang="en-US" altLang="ko-KR" sz="2400" dirty="0" smtClean="0">
                <a:latin typeface="휴먼옛체" pitchFamily="18" charset="-127"/>
                <a:ea typeface="휴먼옛체" pitchFamily="18" charset="-127"/>
              </a:rPr>
              <a:t>15.</a:t>
            </a:r>
            <a:endParaRPr lang="en-US" altLang="ko-KR" sz="2400" dirty="0" smtClean="0">
              <a:latin typeface="휴먼옛체" pitchFamily="18" charset="-127"/>
              <a:ea typeface="휴먼옛체" pitchFamily="18" charset="-127"/>
            </a:endParaRPr>
          </a:p>
          <a:p>
            <a:pPr eaLnBrk="1" hangingPunct="1"/>
            <a:r>
              <a:rPr lang="ko-KR" altLang="en-US" sz="2400" dirty="0" smtClean="0">
                <a:latin typeface="휴먼옛체" pitchFamily="18" charset="-127"/>
                <a:ea typeface="휴먼옛체" pitchFamily="18" charset="-127"/>
              </a:rPr>
              <a:t>경북대학교</a:t>
            </a:r>
            <a:r>
              <a:rPr lang="en-US" altLang="ko-KR" sz="2400" dirty="0" smtClean="0">
                <a:latin typeface="휴먼옛체" pitchFamily="18" charset="-127"/>
                <a:ea typeface="휴먼옛체" pitchFamily="18" charset="-127"/>
              </a:rPr>
              <a:t>, </a:t>
            </a:r>
            <a:r>
              <a:rPr lang="ko-KR" altLang="en-US" sz="2400" dirty="0" smtClean="0">
                <a:latin typeface="휴먼옛체" pitchFamily="18" charset="-127"/>
                <a:ea typeface="휴먼옛체" pitchFamily="18" charset="-127"/>
              </a:rPr>
              <a:t>기초과학지원연구원</a:t>
            </a:r>
            <a:endParaRPr lang="en-US" altLang="ko-KR" sz="2400" dirty="0" smtClean="0">
              <a:latin typeface="휴먼옛체" pitchFamily="18" charset="-127"/>
              <a:ea typeface="휴먼옛체" pitchFamily="18" charset="-127"/>
            </a:endParaRPr>
          </a:p>
          <a:p>
            <a:pPr eaLnBrk="1" hangingPunct="1"/>
            <a:r>
              <a:rPr lang="ko-KR" altLang="en-US" sz="2400" dirty="0" smtClean="0">
                <a:latin typeface="휴먼옛체" pitchFamily="18" charset="-127"/>
                <a:ea typeface="휴먼옛체" pitchFamily="18" charset="-127"/>
              </a:rPr>
              <a:t> 김우영</a:t>
            </a:r>
            <a:endParaRPr lang="ko-KR" altLang="en-US" sz="2400" dirty="0" smtClean="0">
              <a:latin typeface="휴먼옛체" pitchFamily="18" charset="-127"/>
              <a:ea typeface="휴먼옛체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42976" y="1500174"/>
            <a:ext cx="67866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Nuclear Physics in Science Business Belt :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Future Heavy Ion Accelerator in Korea</a:t>
            </a:r>
            <a:endParaRPr lang="ko-KR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그림 5" descr="aptc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642918"/>
            <a:ext cx="3709281" cy="7143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9" descr="Av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257675"/>
            <a:ext cx="2376488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7"/>
          <p:cNvSpPr>
            <a:spLocks noGrp="1" noChangeArrowheads="1"/>
          </p:cNvSpPr>
          <p:nvPr>
            <p:ph type="title" sz="quarter"/>
          </p:nvPr>
        </p:nvSpPr>
        <p:spPr>
          <a:xfrm>
            <a:off x="1149350" y="1196975"/>
            <a:ext cx="4402138" cy="587375"/>
          </a:xfrm>
        </p:spPr>
        <p:txBody>
          <a:bodyPr/>
          <a:lstStyle/>
          <a:p>
            <a:pPr eaLnBrk="1" hangingPunct="1"/>
            <a:r>
              <a:rPr lang="en-US" altLang="ko-KR" sz="32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PINTex Results</a:t>
            </a:r>
          </a:p>
        </p:txBody>
      </p:sp>
      <p:pic>
        <p:nvPicPr>
          <p:cNvPr id="12292" name="Picture 12" descr="analysing_powe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30325" y="1808163"/>
            <a:ext cx="2305050" cy="2268537"/>
          </a:xfrm>
        </p:spPr>
      </p:pic>
      <p:sp>
        <p:nvSpPr>
          <p:cNvPr id="12293" name="Rectangle 13"/>
          <p:cNvSpPr>
            <a:spLocks noChangeArrowheads="1"/>
          </p:cNvSpPr>
          <p:nvPr/>
        </p:nvSpPr>
        <p:spPr bwMode="auto">
          <a:xfrm>
            <a:off x="1692275" y="3933825"/>
            <a:ext cx="19446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1600" b="1">
                <a:latin typeface="Times New Roman" pitchFamily="18" charset="0"/>
                <a:cs typeface="Times New Roman" pitchFamily="18" charset="0"/>
              </a:rPr>
              <a:t>Analysing Power</a:t>
            </a:r>
          </a:p>
        </p:txBody>
      </p:sp>
      <p:pic>
        <p:nvPicPr>
          <p:cNvPr id="12294" name="Picture 14" descr="Axx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0" y="1844675"/>
            <a:ext cx="2305050" cy="2149475"/>
          </a:xfrm>
        </p:spPr>
      </p:pic>
      <p:sp>
        <p:nvSpPr>
          <p:cNvPr id="12295" name="Rectangle 15"/>
          <p:cNvSpPr>
            <a:spLocks noChangeArrowheads="1"/>
          </p:cNvSpPr>
          <p:nvPr/>
        </p:nvSpPr>
        <p:spPr bwMode="auto">
          <a:xfrm>
            <a:off x="5568950" y="3860800"/>
            <a:ext cx="658813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1600" b="1">
                <a:latin typeface="Times New Roman" pitchFamily="18" charset="0"/>
                <a:cs typeface="Times New Roman" pitchFamily="18" charset="0"/>
              </a:rPr>
              <a:t>Axx</a:t>
            </a:r>
          </a:p>
        </p:txBody>
      </p:sp>
      <p:pic>
        <p:nvPicPr>
          <p:cNvPr id="12296" name="Picture 16" descr="Axz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1328738" y="4286250"/>
            <a:ext cx="2379662" cy="2095500"/>
          </a:xfrm>
        </p:spPr>
      </p:pic>
      <p:sp>
        <p:nvSpPr>
          <p:cNvPr id="12297" name="Rectangle 17"/>
          <p:cNvSpPr>
            <a:spLocks noChangeArrowheads="1"/>
          </p:cNvSpPr>
          <p:nvPr/>
        </p:nvSpPr>
        <p:spPr bwMode="auto">
          <a:xfrm>
            <a:off x="5641975" y="6165850"/>
            <a:ext cx="6588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b="1">
                <a:latin typeface="Times New Roman" pitchFamily="18" charset="0"/>
                <a:cs typeface="Times New Roman" pitchFamily="18" charset="0"/>
              </a:rPr>
              <a:t>Ayy</a:t>
            </a:r>
          </a:p>
        </p:txBody>
      </p:sp>
      <p:sp>
        <p:nvSpPr>
          <p:cNvPr id="12298" name="Rectangle 18"/>
          <p:cNvSpPr>
            <a:spLocks noChangeArrowheads="1"/>
          </p:cNvSpPr>
          <p:nvPr/>
        </p:nvSpPr>
        <p:spPr bwMode="auto">
          <a:xfrm>
            <a:off x="2400300" y="6237288"/>
            <a:ext cx="658813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1600" b="1">
                <a:latin typeface="Times New Roman" pitchFamily="18" charset="0"/>
                <a:cs typeface="Times New Roman" pitchFamily="18" charset="0"/>
              </a:rPr>
              <a:t>Axz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8"/>
          <p:cNvSpPr>
            <a:spLocks noGrp="1" noChangeArrowheads="1"/>
          </p:cNvSpPr>
          <p:nvPr>
            <p:ph type="title"/>
          </p:nvPr>
        </p:nvSpPr>
        <p:spPr>
          <a:xfrm>
            <a:off x="1116013" y="1192213"/>
            <a:ext cx="5338762" cy="581025"/>
          </a:xfrm>
        </p:spPr>
        <p:txBody>
          <a:bodyPr/>
          <a:lstStyle/>
          <a:p>
            <a:pPr eaLnBrk="1" hangingPunct="1"/>
            <a:r>
              <a:rPr lang="en-US" altLang="ko-KR" sz="32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TRIUMF Research Areas</a:t>
            </a:r>
          </a:p>
        </p:txBody>
      </p:sp>
      <p:sp>
        <p:nvSpPr>
          <p:cNvPr id="13315" name="Rectangle 1029"/>
          <p:cNvSpPr>
            <a:spLocks noGrp="1" noChangeArrowheads="1"/>
          </p:cNvSpPr>
          <p:nvPr>
            <p:ph type="body" sz="half" idx="1"/>
          </p:nvPr>
        </p:nvSpPr>
        <p:spPr>
          <a:xfrm>
            <a:off x="255588" y="2190750"/>
            <a:ext cx="4316412" cy="31670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ko-KR" sz="19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Theoretical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1800" b="1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ko-KR" sz="1700" b="1" smtClean="0">
                <a:latin typeface="Times New Roman" pitchFamily="18" charset="0"/>
                <a:cs typeface="Times New Roman" pitchFamily="18" charset="0"/>
              </a:rPr>
              <a:t>The Significance of Spin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1700" b="1" smtClean="0">
                <a:latin typeface="Times New Roman" pitchFamily="18" charset="0"/>
                <a:cs typeface="Times New Roman" pitchFamily="18" charset="0"/>
              </a:rPr>
              <a:t>  The Standard Model</a:t>
            </a:r>
          </a:p>
          <a:p>
            <a:pPr eaLnBrk="1" hangingPunct="1">
              <a:lnSpc>
                <a:spcPct val="80000"/>
              </a:lnSpc>
            </a:pPr>
            <a:endParaRPr lang="en-US" altLang="ko-KR" sz="1800" b="1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ko-KR" sz="18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Pure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1800" b="1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ko-KR" sz="1700" b="1" smtClean="0">
                <a:latin typeface="Times New Roman" pitchFamily="18" charset="0"/>
                <a:cs typeface="Times New Roman" pitchFamily="18" charset="0"/>
              </a:rPr>
              <a:t>ISAC: An Introduction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1700" b="1" smtClean="0">
                <a:latin typeface="Times New Roman" pitchFamily="18" charset="0"/>
                <a:cs typeface="Times New Roman" pitchFamily="18" charset="0"/>
              </a:rPr>
              <a:t>  ISAC: Astrophysics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1700" b="1" smtClean="0">
                <a:latin typeface="Times New Roman" pitchFamily="18" charset="0"/>
                <a:cs typeface="Times New Roman" pitchFamily="18" charset="0"/>
              </a:rPr>
              <a:t>  ISAC: Experiments with TRINAT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1700" b="1" smtClean="0">
                <a:latin typeface="Times New Roman" pitchFamily="18" charset="0"/>
                <a:cs typeface="Times New Roman" pitchFamily="18" charset="0"/>
              </a:rPr>
              <a:t>  Refinement Through Particles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1700" b="1" smtClean="0">
                <a:latin typeface="Times New Roman" pitchFamily="18" charset="0"/>
                <a:cs typeface="Times New Roman" pitchFamily="18" charset="0"/>
              </a:rPr>
              <a:t>  Polarized Source Development (OPPIS)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1700" b="1" smtClean="0">
                <a:latin typeface="Times New Roman" pitchFamily="18" charset="0"/>
                <a:cs typeface="Times New Roman" pitchFamily="18" charset="0"/>
              </a:rPr>
              <a:t>  Superconductor Research</a:t>
            </a:r>
          </a:p>
        </p:txBody>
      </p:sp>
      <p:sp>
        <p:nvSpPr>
          <p:cNvPr id="13316" name="Rectangle 1030"/>
          <p:cNvSpPr>
            <a:spLocks noGrp="1" noChangeArrowheads="1"/>
          </p:cNvSpPr>
          <p:nvPr>
            <p:ph type="body" sz="half" idx="2"/>
          </p:nvPr>
        </p:nvSpPr>
        <p:spPr>
          <a:xfrm>
            <a:off x="4714875" y="2133600"/>
            <a:ext cx="4225925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ko-KR" sz="19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Applied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1700" b="1" smtClean="0">
                <a:latin typeface="Times New Roman" pitchFamily="18" charset="0"/>
                <a:cs typeface="Times New Roman" pitchFamily="18" charset="0"/>
              </a:rPr>
              <a:t>  Contraband Detection System (CDS)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1700" b="1" smtClean="0">
                <a:latin typeface="Times New Roman" pitchFamily="18" charset="0"/>
                <a:cs typeface="Times New Roman" pitchFamily="18" charset="0"/>
              </a:rPr>
              <a:t>  New Radioisotopes for Medical Diagnosis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1700" b="1" smtClean="0">
                <a:latin typeface="Times New Roman" pitchFamily="18" charset="0"/>
                <a:cs typeface="Times New Roman" pitchFamily="18" charset="0"/>
              </a:rPr>
              <a:t>  Position Emission Tomography (PET)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1700" b="1" smtClean="0">
                <a:latin typeface="Times New Roman" pitchFamily="18" charset="0"/>
                <a:cs typeface="Times New Roman" pitchFamily="18" charset="0"/>
              </a:rPr>
              <a:t>  Proton Irradiation Facility (PIF)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1700" b="1" smtClean="0">
                <a:latin typeface="Times New Roman" pitchFamily="18" charset="0"/>
                <a:cs typeface="Times New Roman" pitchFamily="18" charset="0"/>
              </a:rPr>
              <a:t>  Proton Therapy for Eye Tumours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1700" b="1" smtClean="0">
                <a:latin typeface="Times New Roman" pitchFamily="18" charset="0"/>
                <a:cs typeface="Times New Roman" pitchFamily="18" charset="0"/>
              </a:rPr>
              <a:t>  Small Cyclotrons for Medical Radioisotopes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1700" b="1" smtClean="0">
                <a:latin typeface="Times New Roman" pitchFamily="18" charset="0"/>
                <a:cs typeface="Times New Roman" pitchFamily="18" charset="0"/>
              </a:rPr>
              <a:t>  Smokestack Emission Control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1700" b="1" smtClean="0">
                <a:latin typeface="Times New Roman" pitchFamily="18" charset="0"/>
                <a:cs typeface="Times New Roman" pitchFamily="18" charset="0"/>
              </a:rPr>
              <a:t>  Super fast Microchips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1800" b="1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ko-KR" sz="18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Abroad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1800" b="1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ko-KR" sz="1700" b="1" smtClean="0">
                <a:latin typeface="Times New Roman" pitchFamily="18" charset="0"/>
                <a:cs typeface="Times New Roman" pitchFamily="18" charset="0"/>
              </a:rPr>
              <a:t>The ATLAS Experiment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1700" b="1" smtClean="0">
                <a:latin typeface="Times New Roman" pitchFamily="18" charset="0"/>
                <a:cs typeface="Times New Roman" pitchFamily="18" charset="0"/>
              </a:rPr>
              <a:t>   The HERMES Experiment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1150938" y="933450"/>
            <a:ext cx="7165975" cy="911225"/>
          </a:xfrm>
        </p:spPr>
        <p:txBody>
          <a:bodyPr/>
          <a:lstStyle/>
          <a:p>
            <a:pPr eaLnBrk="1" hangingPunct="1"/>
            <a:r>
              <a:rPr lang="en-US" altLang="ko-KR" sz="2800" b="1" smtClean="0">
                <a:latin typeface="Times New Roman" pitchFamily="18" charset="0"/>
                <a:cs typeface="Times New Roman" pitchFamily="18" charset="0"/>
              </a:rPr>
              <a:t>ISAC (Isotope Separator and Accelerator)</a:t>
            </a:r>
            <a:br>
              <a:rPr lang="en-US" altLang="ko-KR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ko-KR" sz="2800" b="1" smtClean="0">
                <a:latin typeface="Times New Roman" pitchFamily="18" charset="0"/>
                <a:cs typeface="Times New Roman" pitchFamily="18" charset="0"/>
              </a:rPr>
              <a:t>– TRIUMF’s Radioactive Beams Facility</a:t>
            </a:r>
          </a:p>
        </p:txBody>
      </p:sp>
      <p:pic>
        <p:nvPicPr>
          <p:cNvPr id="14339" name="Picture 6" descr="ISAC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1944688"/>
            <a:ext cx="6073775" cy="465296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39"/>
          <p:cNvSpPr>
            <a:spLocks noGrp="1" noChangeArrowheads="1"/>
          </p:cNvSpPr>
          <p:nvPr>
            <p:ph type="title"/>
          </p:nvPr>
        </p:nvSpPr>
        <p:spPr>
          <a:xfrm>
            <a:off x="4140200" y="1239838"/>
            <a:ext cx="4967288" cy="533400"/>
          </a:xfrm>
        </p:spPr>
        <p:txBody>
          <a:bodyPr/>
          <a:lstStyle/>
          <a:p>
            <a:pPr eaLnBrk="1" hangingPunct="1"/>
            <a:r>
              <a:rPr lang="en-US" altLang="ko-KR" sz="2800" b="1" i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TRIUMF's Neutral Atom Trap</a:t>
            </a:r>
            <a:r>
              <a:rPr lang="en-US" altLang="ko-KR" sz="28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5363" name="Picture 235" descr="trinat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2232025"/>
            <a:ext cx="6769100" cy="3768725"/>
          </a:xfrm>
        </p:spPr>
      </p:pic>
      <p:pic>
        <p:nvPicPr>
          <p:cNvPr id="15364" name="Picture 236" descr="trinat_title"/>
          <p:cNvPicPr>
            <a:picLocks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252538" y="1335088"/>
            <a:ext cx="2959100" cy="3651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27125" y="1196975"/>
            <a:ext cx="6373813" cy="623888"/>
          </a:xfrm>
        </p:spPr>
        <p:txBody>
          <a:bodyPr/>
          <a:lstStyle/>
          <a:p>
            <a:pPr eaLnBrk="1" hangingPunct="1"/>
            <a:r>
              <a:rPr lang="en-US" altLang="ko-KR" sz="3200" b="1" smtClean="0">
                <a:latin typeface="Times New Roman" pitchFamily="18" charset="0"/>
                <a:cs typeface="Times New Roman" pitchFamily="18" charset="0"/>
              </a:rPr>
              <a:t>Experiments with TRINAT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2017713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ko-KR" sz="24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ko-KR" sz="2400" b="1" smtClean="0">
                <a:latin typeface="Times New Roman" pitchFamily="18" charset="0"/>
                <a:cs typeface="Times New Roman" pitchFamily="18" charset="0"/>
              </a:rPr>
              <a:t>Trapping Radioactive Atoms to do precision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 b="1" smtClean="0">
                <a:latin typeface="Times New Roman" pitchFamily="18" charset="0"/>
                <a:cs typeface="Times New Roman" pitchFamily="18" charset="0"/>
              </a:rPr>
              <a:t>    Low Energy experiments to test Standard Model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ko-KR" sz="24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ko-KR" sz="2400" b="1" smtClean="0">
                <a:latin typeface="Times New Roman" pitchFamily="18" charset="0"/>
                <a:cs typeface="Times New Roman" pitchFamily="18" charset="0"/>
              </a:rPr>
              <a:t>The ß/neutrino Direction Correlation: Are there Scalar Bosons?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ko-KR" sz="24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ko-KR" sz="2400" b="1" smtClean="0">
                <a:latin typeface="Times New Roman" pitchFamily="18" charset="0"/>
                <a:cs typeface="Times New Roman" pitchFamily="18" charset="0"/>
              </a:rPr>
              <a:t>ß Asymmetry: Is Nature Left-Handed?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ko-KR" sz="24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ko-KR" sz="2400" b="1" smtClean="0">
                <a:latin typeface="Times New Roman" pitchFamily="18" charset="0"/>
                <a:cs typeface="Times New Roman" pitchFamily="18" charset="0"/>
              </a:rPr>
              <a:t>Atomic Physics of Radioactives.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1090613"/>
            <a:ext cx="7793037" cy="695325"/>
          </a:xfrm>
        </p:spPr>
        <p:txBody>
          <a:bodyPr/>
          <a:lstStyle/>
          <a:p>
            <a:pPr eaLnBrk="1" hangingPunct="1"/>
            <a:r>
              <a:rPr lang="en-US" altLang="ko-KR" sz="3200" b="1" smtClean="0">
                <a:latin typeface="Times New Roman" pitchFamily="18" charset="0"/>
                <a:cs typeface="Times New Roman" pitchFamily="18" charset="0"/>
              </a:rPr>
              <a:t>Polarized Beam, Target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sz="2000" b="1" smtClean="0">
                <a:latin typeface="Times New Roman" pitchFamily="18" charset="0"/>
                <a:cs typeface="Times New Roman" pitchFamily="18" charset="0"/>
              </a:rPr>
              <a:t>Polarized Beam: GaAs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000" b="1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ko-KR" altLang="en-US" sz="2000" b="1" smtClean="0">
                <a:latin typeface="휴먼옛체" pitchFamily="18" charset="-127"/>
                <a:ea typeface="휴먼옛체" pitchFamily="18" charset="-127"/>
                <a:cs typeface="Times New Roman" pitchFamily="18" charset="0"/>
              </a:rPr>
              <a:t>포항가속기 연구소</a:t>
            </a:r>
            <a:r>
              <a:rPr lang="en-US" altLang="ko-KR" sz="2000" b="1" smtClean="0">
                <a:latin typeface="휴먼옛체" pitchFamily="18" charset="-127"/>
                <a:ea typeface="휴먼옛체" pitchFamily="18" charset="-127"/>
                <a:cs typeface="Times New Roman" pitchFamily="18" charset="0"/>
              </a:rPr>
              <a:t>, </a:t>
            </a:r>
            <a:r>
              <a:rPr lang="ko-KR" altLang="en-US" sz="2000" b="1" smtClean="0">
                <a:latin typeface="휴먼옛체" pitchFamily="18" charset="-127"/>
                <a:ea typeface="휴먼옛체" pitchFamily="18" charset="-127"/>
                <a:cs typeface="Times New Roman" pitchFamily="18" charset="0"/>
              </a:rPr>
              <a:t>경북대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ko-KR" altLang="en-US" sz="20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ko-KR" sz="2000" b="1" smtClean="0">
                <a:latin typeface="Times New Roman" pitchFamily="18" charset="0"/>
                <a:cs typeface="Times New Roman" pitchFamily="18" charset="0"/>
              </a:rPr>
              <a:t>Polarized Target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800" b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altLang="ko-KR" sz="1800" b="1" baseline="-25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ko-KR" sz="1800" b="1" smtClean="0">
                <a:latin typeface="Times New Roman" pitchFamily="18" charset="0"/>
                <a:cs typeface="Times New Roman" pitchFamily="18" charset="0"/>
              </a:rPr>
              <a:t>,  DH</a:t>
            </a:r>
            <a:r>
              <a:rPr lang="en-US" altLang="ko-KR" sz="1800" b="1" baseline="-25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ko-KR" sz="1800" b="1" smtClean="0">
                <a:latin typeface="Times New Roman" pitchFamily="18" charset="0"/>
                <a:cs typeface="Times New Roman" pitchFamily="18" charset="0"/>
              </a:rPr>
              <a:t>,  Solid Target :  SLAC, University of Virginia Impurities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ko-KR" sz="1800" b="1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ko-KR" sz="1800" b="1" smtClean="0">
                <a:latin typeface="Times New Roman" pitchFamily="18" charset="0"/>
                <a:cs typeface="Times New Roman" pitchFamily="18" charset="0"/>
              </a:rPr>
              <a:t>Atomic Beam Source: Argonne, Wisconsin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1800" b="1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ko-KR" sz="18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 , d </a:t>
            </a:r>
            <a:r>
              <a:rPr lang="en-US" altLang="ko-KR" sz="1800" b="1" smtClean="0">
                <a:latin typeface="Times New Roman" pitchFamily="18" charset="0"/>
                <a:cs typeface="Times New Roman" pitchFamily="18" charset="0"/>
              </a:rPr>
              <a:t>: Low Density, Internal Target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ko-KR" sz="1800" b="1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ko-KR" sz="1800" b="1" baseline="30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ko-KR" sz="1800" b="1" smtClean="0">
                <a:latin typeface="Times New Roman" pitchFamily="18" charset="0"/>
                <a:cs typeface="Times New Roman" pitchFamily="18" charset="0"/>
              </a:rPr>
              <a:t>He : Metastability : Caltech,  Low Density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000" b="1" smtClean="0">
                <a:latin typeface="Times New Roman" pitchFamily="18" charset="0"/>
                <a:cs typeface="Times New Roman" pitchFamily="18" charset="0"/>
              </a:rPr>
              <a:t>        	   </a:t>
            </a:r>
            <a:r>
              <a:rPr lang="en-US" altLang="ko-KR" sz="1800" b="1" smtClean="0">
                <a:latin typeface="Times New Roman" pitchFamily="18" charset="0"/>
                <a:cs typeface="Times New Roman" pitchFamily="18" charset="0"/>
              </a:rPr>
              <a:t>: Spin Exchange : Harvard,  MIT.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1366838" y="1581150"/>
            <a:ext cx="7793037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en-US" altLang="ko-KR" sz="3200">
              <a:solidFill>
                <a:schemeClr val="tx2"/>
              </a:solidFill>
            </a:endParaRPr>
          </a:p>
        </p:txBody>
      </p:sp>
      <p:cxnSp>
        <p:nvCxnSpPr>
          <p:cNvPr id="10" name="직선 화살표 연결선 9"/>
          <p:cNvCxnSpPr/>
          <p:nvPr/>
        </p:nvCxnSpPr>
        <p:spPr>
          <a:xfrm>
            <a:off x="2286000" y="4295775"/>
            <a:ext cx="214313" cy="1588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>
            <a:off x="1973263" y="4295775"/>
            <a:ext cx="214312" cy="1588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073150" y="1285875"/>
            <a:ext cx="7570788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800" b="1" baseline="30000">
                <a:solidFill>
                  <a:srgbClr val="0033CC"/>
                </a:solidFill>
                <a:latin typeface="휴먼옛체" pitchFamily="18" charset="-127"/>
                <a:ea typeface="휴먼옛체" pitchFamily="18" charset="-127"/>
              </a:rPr>
              <a:t>3</a:t>
            </a:r>
            <a:r>
              <a:rPr lang="en-US" altLang="ko-KR" sz="2800" b="1">
                <a:solidFill>
                  <a:srgbClr val="0033CC"/>
                </a:solidFill>
                <a:latin typeface="Times New Roman" pitchFamily="18" charset="0"/>
                <a:ea typeface="휴먼옛체" pitchFamily="18" charset="-127"/>
                <a:cs typeface="Times New Roman" pitchFamily="18" charset="0"/>
              </a:rPr>
              <a:t>He</a:t>
            </a:r>
            <a:r>
              <a:rPr lang="en-US" altLang="ko-KR" sz="2800" b="1">
                <a:solidFill>
                  <a:srgbClr val="0033CC"/>
                </a:solidFill>
                <a:latin typeface="휴먼옛체" pitchFamily="18" charset="-127"/>
                <a:ea typeface="휴먼옛체" pitchFamily="18" charset="-127"/>
              </a:rPr>
              <a:t> </a:t>
            </a:r>
            <a:r>
              <a:rPr lang="ko-KR" altLang="en-US" sz="2800" b="1">
                <a:solidFill>
                  <a:srgbClr val="0033CC"/>
                </a:solidFill>
                <a:latin typeface="휴먼옛체" pitchFamily="18" charset="-127"/>
                <a:ea typeface="휴먼옛체" pitchFamily="18" charset="-127"/>
              </a:rPr>
              <a:t>편극핵 생성기술의 과학 및 산업적인 응용</a:t>
            </a: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828675" y="1931988"/>
            <a:ext cx="7056438" cy="4535487"/>
            <a:chOff x="113" y="709"/>
            <a:chExt cx="4944" cy="3492"/>
          </a:xfrm>
        </p:grpSpPr>
        <p:sp>
          <p:nvSpPr>
            <p:cNvPr id="18436" name="AutoShape 4"/>
            <p:cNvSpPr>
              <a:spLocks noChangeArrowheads="1"/>
            </p:cNvSpPr>
            <p:nvPr/>
          </p:nvSpPr>
          <p:spPr bwMode="auto">
            <a:xfrm>
              <a:off x="2203" y="1344"/>
              <a:ext cx="628" cy="735"/>
            </a:xfrm>
            <a:prstGeom prst="upArrow">
              <a:avLst>
                <a:gd name="adj1" fmla="val 50000"/>
                <a:gd name="adj2" fmla="val 29260"/>
              </a:avLst>
            </a:prstGeom>
            <a:gradFill rotWithShape="1">
              <a:gsLst>
                <a:gs pos="0">
                  <a:srgbClr val="FFFF00">
                    <a:alpha val="75998"/>
                  </a:srgbClr>
                </a:gs>
                <a:gs pos="100000">
                  <a:srgbClr val="FFFFFF">
                    <a:alpha val="75998"/>
                  </a:srgbClr>
                </a:gs>
              </a:gsLst>
              <a:lin ang="270000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37" name="AutoShape 5"/>
            <p:cNvSpPr>
              <a:spLocks noChangeArrowheads="1"/>
            </p:cNvSpPr>
            <p:nvPr/>
          </p:nvSpPr>
          <p:spPr bwMode="auto">
            <a:xfrm rot="2400000">
              <a:off x="2831" y="1544"/>
              <a:ext cx="627" cy="736"/>
            </a:xfrm>
            <a:prstGeom prst="upArrow">
              <a:avLst>
                <a:gd name="adj1" fmla="val 50000"/>
                <a:gd name="adj2" fmla="val 29346"/>
              </a:avLst>
            </a:prstGeom>
            <a:gradFill rotWithShape="1">
              <a:gsLst>
                <a:gs pos="0">
                  <a:srgbClr val="FFFF00">
                    <a:alpha val="76999"/>
                  </a:srgbClr>
                </a:gs>
                <a:gs pos="100000">
                  <a:srgbClr val="FFFFFF">
                    <a:alpha val="76999"/>
                  </a:srgbClr>
                </a:gs>
              </a:gsLst>
              <a:lin ang="270000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38" name="AutoShape 6"/>
            <p:cNvSpPr>
              <a:spLocks noChangeArrowheads="1"/>
            </p:cNvSpPr>
            <p:nvPr/>
          </p:nvSpPr>
          <p:spPr bwMode="auto">
            <a:xfrm rot="4800000">
              <a:off x="3194" y="2064"/>
              <a:ext cx="601" cy="767"/>
            </a:xfrm>
            <a:prstGeom prst="upArrow">
              <a:avLst>
                <a:gd name="adj1" fmla="val 50000"/>
                <a:gd name="adj2" fmla="val 31905"/>
              </a:avLst>
            </a:prstGeom>
            <a:gradFill rotWithShape="1">
              <a:gsLst>
                <a:gs pos="0">
                  <a:srgbClr val="FFFF00">
                    <a:alpha val="76999"/>
                  </a:srgbClr>
                </a:gs>
                <a:gs pos="100000">
                  <a:srgbClr val="FFFFFF">
                    <a:alpha val="75998"/>
                  </a:srgbClr>
                </a:gs>
              </a:gsLst>
              <a:lin ang="270000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39" name="AutoShape 7"/>
            <p:cNvSpPr>
              <a:spLocks noChangeArrowheads="1"/>
            </p:cNvSpPr>
            <p:nvPr/>
          </p:nvSpPr>
          <p:spPr bwMode="auto">
            <a:xfrm rot="9600000">
              <a:off x="2552" y="3149"/>
              <a:ext cx="628" cy="735"/>
            </a:xfrm>
            <a:prstGeom prst="upArrow">
              <a:avLst>
                <a:gd name="adj1" fmla="val 50000"/>
                <a:gd name="adj2" fmla="val 29260"/>
              </a:avLst>
            </a:prstGeom>
            <a:gradFill rotWithShape="1">
              <a:gsLst>
                <a:gs pos="0">
                  <a:srgbClr val="FFFF00">
                    <a:alpha val="78000"/>
                  </a:srgbClr>
                </a:gs>
                <a:gs pos="100000">
                  <a:srgbClr val="FFFFFF">
                    <a:alpha val="76999"/>
                  </a:srgbClr>
                </a:gs>
              </a:gsLst>
              <a:lin ang="270000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40" name="AutoShape 8"/>
            <p:cNvSpPr>
              <a:spLocks noChangeArrowheads="1"/>
            </p:cNvSpPr>
            <p:nvPr/>
          </p:nvSpPr>
          <p:spPr bwMode="auto">
            <a:xfrm rot="-9600000">
              <a:off x="1854" y="3149"/>
              <a:ext cx="628" cy="735"/>
            </a:xfrm>
            <a:prstGeom prst="upArrow">
              <a:avLst>
                <a:gd name="adj1" fmla="val 50000"/>
                <a:gd name="adj2" fmla="val 29260"/>
              </a:avLst>
            </a:prstGeom>
            <a:gradFill rotWithShape="1">
              <a:gsLst>
                <a:gs pos="0">
                  <a:srgbClr val="FFFF00">
                    <a:alpha val="78000"/>
                  </a:srgbClr>
                </a:gs>
                <a:gs pos="100000">
                  <a:srgbClr val="FFFFFF">
                    <a:alpha val="78000"/>
                  </a:srgbClr>
                </a:gs>
              </a:gsLst>
              <a:lin ang="270000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41" name="AutoShape 9"/>
            <p:cNvSpPr>
              <a:spLocks noChangeArrowheads="1"/>
            </p:cNvSpPr>
            <p:nvPr/>
          </p:nvSpPr>
          <p:spPr bwMode="auto">
            <a:xfrm rot="-7200000">
              <a:off x="1379" y="2731"/>
              <a:ext cx="601" cy="767"/>
            </a:xfrm>
            <a:prstGeom prst="upArrow">
              <a:avLst>
                <a:gd name="adj1" fmla="val 50000"/>
                <a:gd name="adj2" fmla="val 31905"/>
              </a:avLst>
            </a:prstGeom>
            <a:gradFill rotWithShape="1">
              <a:gsLst>
                <a:gs pos="0">
                  <a:srgbClr val="FFFF00">
                    <a:alpha val="78000"/>
                  </a:srgbClr>
                </a:gs>
                <a:gs pos="100000">
                  <a:srgbClr val="FFFFFF">
                    <a:alpha val="78998"/>
                  </a:srgbClr>
                </a:gs>
              </a:gsLst>
              <a:lin ang="270000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42" name="AutoShape 10"/>
            <p:cNvSpPr>
              <a:spLocks noChangeArrowheads="1"/>
            </p:cNvSpPr>
            <p:nvPr/>
          </p:nvSpPr>
          <p:spPr bwMode="auto">
            <a:xfrm rot="-4800000">
              <a:off x="1239" y="2064"/>
              <a:ext cx="601" cy="767"/>
            </a:xfrm>
            <a:prstGeom prst="upArrow">
              <a:avLst>
                <a:gd name="adj1" fmla="val 50000"/>
                <a:gd name="adj2" fmla="val 31905"/>
              </a:avLst>
            </a:prstGeom>
            <a:gradFill rotWithShape="1">
              <a:gsLst>
                <a:gs pos="0">
                  <a:srgbClr val="FFFF00">
                    <a:alpha val="76999"/>
                  </a:srgbClr>
                </a:gs>
                <a:gs pos="100000">
                  <a:schemeClr val="bg1">
                    <a:alpha val="76999"/>
                  </a:schemeClr>
                </a:gs>
              </a:gsLst>
              <a:lin ang="270000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43" name="AutoShape 11"/>
            <p:cNvSpPr>
              <a:spLocks noChangeArrowheads="1"/>
            </p:cNvSpPr>
            <p:nvPr/>
          </p:nvSpPr>
          <p:spPr bwMode="auto">
            <a:xfrm rot="-2400000">
              <a:off x="1576" y="1544"/>
              <a:ext cx="627" cy="736"/>
            </a:xfrm>
            <a:prstGeom prst="upArrow">
              <a:avLst>
                <a:gd name="adj1" fmla="val 50000"/>
                <a:gd name="adj2" fmla="val 29346"/>
              </a:avLst>
            </a:prstGeom>
            <a:gradFill rotWithShape="1">
              <a:gsLst>
                <a:gs pos="0">
                  <a:srgbClr val="FFFF00">
                    <a:alpha val="78000"/>
                  </a:srgbClr>
                </a:gs>
                <a:gs pos="100000">
                  <a:srgbClr val="FFFFFF">
                    <a:alpha val="76999"/>
                  </a:srgbClr>
                </a:gs>
              </a:gsLst>
              <a:lin ang="270000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3424" y="981"/>
              <a:ext cx="1316" cy="59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600" b="1">
                  <a:latin typeface="Times New Roman" pitchFamily="18" charset="0"/>
                  <a:cs typeface="Times New Roman" pitchFamily="18" charset="0"/>
                </a:rPr>
                <a:t>Symmetry</a:t>
              </a:r>
            </a:p>
            <a:p>
              <a:pPr algn="ctr"/>
              <a:r>
                <a:rPr lang="en-US" altLang="ko-KR" sz="1600" b="1">
                  <a:latin typeface="Times New Roman" pitchFamily="18" charset="0"/>
                  <a:cs typeface="Times New Roman" pitchFamily="18" charset="0"/>
                </a:rPr>
                <a:t>Breaking test</a:t>
              </a:r>
            </a:p>
            <a:p>
              <a:pPr algn="ctr"/>
              <a:r>
                <a:rPr lang="en-US" altLang="ko-KR" sz="1600" b="1">
                  <a:latin typeface="Times New Roman" pitchFamily="18" charset="0"/>
                  <a:cs typeface="Times New Roman" pitchFamily="18" charset="0"/>
                </a:rPr>
                <a:t>P.T.weak</a:t>
              </a:r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>
              <a:off x="657" y="1117"/>
              <a:ext cx="952" cy="499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400" b="1">
                  <a:latin typeface="Times New Roman" pitchFamily="18" charset="0"/>
                  <a:cs typeface="Times New Roman" pitchFamily="18" charset="0"/>
                </a:rPr>
                <a:t>Atomic Physics</a:t>
              </a:r>
            </a:p>
            <a:p>
              <a:pPr algn="ctr"/>
              <a:r>
                <a:rPr lang="en-US" altLang="ko-KR" sz="1400" b="1">
                  <a:latin typeface="Times New Roman" pitchFamily="18" charset="0"/>
                  <a:cs typeface="Times New Roman" pitchFamily="18" charset="0"/>
                </a:rPr>
                <a:t>Quantum</a:t>
              </a:r>
            </a:p>
            <a:p>
              <a:pPr algn="ctr"/>
              <a:r>
                <a:rPr lang="en-US" altLang="ko-KR" sz="1400" b="1">
                  <a:latin typeface="Times New Roman" pitchFamily="18" charset="0"/>
                  <a:cs typeface="Times New Roman" pitchFamily="18" charset="0"/>
                </a:rPr>
                <a:t>mechanics</a:t>
              </a:r>
            </a:p>
          </p:txBody>
        </p:sp>
        <p:sp>
          <p:nvSpPr>
            <p:cNvPr id="18446" name="Rectangle 14"/>
            <p:cNvSpPr>
              <a:spLocks noChangeArrowheads="1"/>
            </p:cNvSpPr>
            <p:nvPr/>
          </p:nvSpPr>
          <p:spPr bwMode="auto">
            <a:xfrm>
              <a:off x="431" y="2205"/>
              <a:ext cx="680" cy="408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400" b="1">
                  <a:latin typeface="Times New Roman" pitchFamily="18" charset="0"/>
                  <a:cs typeface="Times New Roman" pitchFamily="18" charset="0"/>
                </a:rPr>
                <a:t>Low temp</a:t>
              </a:r>
            </a:p>
            <a:p>
              <a:pPr algn="ctr"/>
              <a:r>
                <a:rPr lang="en-US" altLang="ko-KR" sz="1400" b="1">
                  <a:latin typeface="Times New Roman" pitchFamily="18" charset="0"/>
                  <a:cs typeface="Times New Roman" pitchFamily="18" charset="0"/>
                </a:rPr>
                <a:t>Physics</a:t>
              </a:r>
            </a:p>
          </p:txBody>
        </p:sp>
        <p:sp>
          <p:nvSpPr>
            <p:cNvPr id="18447" name="Rectangle 15"/>
            <p:cNvSpPr>
              <a:spLocks noChangeArrowheads="1"/>
            </p:cNvSpPr>
            <p:nvPr/>
          </p:nvSpPr>
          <p:spPr bwMode="auto">
            <a:xfrm>
              <a:off x="113" y="3339"/>
              <a:ext cx="1270" cy="545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600" b="1">
                  <a:latin typeface="Times New Roman" pitchFamily="18" charset="0"/>
                  <a:cs typeface="Times New Roman" pitchFamily="18" charset="0"/>
                </a:rPr>
                <a:t>Spin filter</a:t>
              </a:r>
            </a:p>
            <a:p>
              <a:pPr algn="ctr"/>
              <a:r>
                <a:rPr lang="en-US" altLang="ko-KR" sz="1600" b="1">
                  <a:latin typeface="Times New Roman" pitchFamily="18" charset="0"/>
                  <a:cs typeface="Times New Roman" pitchFamily="18" charset="0"/>
                </a:rPr>
                <a:t>Condensed matter</a:t>
              </a:r>
            </a:p>
            <a:p>
              <a:pPr algn="ctr"/>
              <a:r>
                <a:rPr lang="en-US" altLang="ko-KR" sz="1600" b="1">
                  <a:latin typeface="Times New Roman" pitchFamily="18" charset="0"/>
                  <a:cs typeface="Times New Roman" pitchFamily="18" charset="0"/>
                </a:rPr>
                <a:t>physics</a:t>
              </a:r>
            </a:p>
          </p:txBody>
        </p:sp>
        <p:sp>
          <p:nvSpPr>
            <p:cNvPr id="18448" name="Rectangle 16"/>
            <p:cNvSpPr>
              <a:spLocks noChangeArrowheads="1"/>
            </p:cNvSpPr>
            <p:nvPr/>
          </p:nvSpPr>
          <p:spPr bwMode="auto">
            <a:xfrm>
              <a:off x="1429" y="3929"/>
              <a:ext cx="726" cy="272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600" b="1">
                  <a:latin typeface="Times New Roman" pitchFamily="18" charset="0"/>
                  <a:cs typeface="Times New Roman" pitchFamily="18" charset="0"/>
                </a:rPr>
                <a:t>Fusion</a:t>
              </a:r>
            </a:p>
          </p:txBody>
        </p:sp>
        <p:sp>
          <p:nvSpPr>
            <p:cNvPr id="18449" name="Rectangle 17"/>
            <p:cNvSpPr>
              <a:spLocks noChangeArrowheads="1"/>
            </p:cNvSpPr>
            <p:nvPr/>
          </p:nvSpPr>
          <p:spPr bwMode="auto">
            <a:xfrm>
              <a:off x="2426" y="3884"/>
              <a:ext cx="1225" cy="317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400" b="1">
                  <a:latin typeface="Times New Roman" pitchFamily="18" charset="0"/>
                  <a:cs typeface="Times New Roman" pitchFamily="18" charset="0"/>
                </a:rPr>
                <a:t>Nuclear physics</a:t>
              </a:r>
            </a:p>
            <a:p>
              <a:pPr algn="ctr"/>
              <a:r>
                <a:rPr lang="en-US" altLang="ko-KR" sz="1400" b="1">
                  <a:latin typeface="Times New Roman" pitchFamily="18" charset="0"/>
                  <a:cs typeface="Times New Roman" pitchFamily="18" charset="0"/>
                </a:rPr>
                <a:t>Nuclear reaction</a:t>
              </a:r>
            </a:p>
          </p:txBody>
        </p:sp>
        <p:sp>
          <p:nvSpPr>
            <p:cNvPr id="18450" name="Rectangle 18"/>
            <p:cNvSpPr>
              <a:spLocks noChangeArrowheads="1"/>
            </p:cNvSpPr>
            <p:nvPr/>
          </p:nvSpPr>
          <p:spPr bwMode="auto">
            <a:xfrm>
              <a:off x="3742" y="3203"/>
              <a:ext cx="1315" cy="681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400" b="1">
                  <a:latin typeface="Times New Roman" pitchFamily="18" charset="0"/>
                  <a:cs typeface="Times New Roman" pitchFamily="18" charset="0"/>
                </a:rPr>
                <a:t>Spin structure</a:t>
              </a:r>
            </a:p>
            <a:p>
              <a:pPr algn="ctr"/>
              <a:r>
                <a:rPr lang="en-US" altLang="ko-KR" sz="1400" b="1">
                  <a:latin typeface="Times New Roman" pitchFamily="18" charset="0"/>
                  <a:cs typeface="Times New Roman" pitchFamily="18" charset="0"/>
                </a:rPr>
                <a:t>Of nucleons</a:t>
              </a:r>
            </a:p>
            <a:p>
              <a:pPr algn="ctr"/>
              <a:r>
                <a:rPr lang="en-US" altLang="ko-KR" sz="1400" b="1">
                  <a:latin typeface="Times New Roman" pitchFamily="18" charset="0"/>
                  <a:cs typeface="Times New Roman" pitchFamily="18" charset="0"/>
                </a:rPr>
                <a:t>Hadron physics</a:t>
              </a:r>
            </a:p>
            <a:p>
              <a:pPr algn="ctr"/>
              <a:r>
                <a:rPr lang="en-US" altLang="ko-KR" sz="1400" b="1">
                  <a:latin typeface="Times New Roman" pitchFamily="18" charset="0"/>
                  <a:cs typeface="Times New Roman" pitchFamily="18" charset="0"/>
                </a:rPr>
                <a:t>QCD</a:t>
              </a:r>
            </a:p>
          </p:txBody>
        </p:sp>
        <p:sp>
          <p:nvSpPr>
            <p:cNvPr id="18451" name="Rectangle 19"/>
            <p:cNvSpPr>
              <a:spLocks noChangeArrowheads="1"/>
            </p:cNvSpPr>
            <p:nvPr/>
          </p:nvSpPr>
          <p:spPr bwMode="auto">
            <a:xfrm>
              <a:off x="3923" y="2205"/>
              <a:ext cx="1043" cy="499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chemeClr val="accent1">
                    <a:alpha val="96999"/>
                  </a:schemeClr>
                </a:gs>
              </a:gsLst>
              <a:path path="shape">
                <a:fillToRect l="50000" t="50000" r="50000" b="50000"/>
              </a:path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400" b="1">
                  <a:latin typeface="Times New Roman" pitchFamily="18" charset="0"/>
                  <a:cs typeface="Times New Roman" pitchFamily="18" charset="0"/>
                </a:rPr>
                <a:t>Big bang</a:t>
              </a:r>
            </a:p>
            <a:p>
              <a:pPr algn="ctr"/>
              <a:r>
                <a:rPr lang="en-US" altLang="ko-KR" sz="1400" b="1">
                  <a:latin typeface="Times New Roman" pitchFamily="18" charset="0"/>
                  <a:cs typeface="Times New Roman" pitchFamily="18" charset="0"/>
                </a:rPr>
                <a:t>Nucleosynthesis</a:t>
              </a:r>
            </a:p>
            <a:p>
              <a:pPr algn="ctr"/>
              <a:r>
                <a:rPr lang="en-US" altLang="ko-KR" sz="1400" b="1">
                  <a:latin typeface="Times New Roman" pitchFamily="18" charset="0"/>
                  <a:cs typeface="Times New Roman" pitchFamily="18" charset="0"/>
                </a:rPr>
                <a:t>Astrophysics</a:t>
              </a:r>
            </a:p>
          </p:txBody>
        </p:sp>
        <p:sp>
          <p:nvSpPr>
            <p:cNvPr id="18452" name="Text Box 20"/>
            <p:cNvSpPr txBox="1">
              <a:spLocks noChangeArrowheads="1"/>
            </p:cNvSpPr>
            <p:nvPr/>
          </p:nvSpPr>
          <p:spPr bwMode="auto">
            <a:xfrm>
              <a:off x="2041" y="1131"/>
              <a:ext cx="846" cy="2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altLang="ko-KR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53" name="Rectangle 21"/>
            <p:cNvSpPr>
              <a:spLocks noChangeArrowheads="1"/>
            </p:cNvSpPr>
            <p:nvPr/>
          </p:nvSpPr>
          <p:spPr bwMode="auto">
            <a:xfrm>
              <a:off x="1760" y="709"/>
              <a:ext cx="1505" cy="543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ko-KR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54" name="Text Box 22"/>
            <p:cNvSpPr txBox="1">
              <a:spLocks noChangeArrowheads="1"/>
            </p:cNvSpPr>
            <p:nvPr/>
          </p:nvSpPr>
          <p:spPr bwMode="auto">
            <a:xfrm>
              <a:off x="1746" y="709"/>
              <a:ext cx="1543" cy="4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1600" b="1">
                  <a:latin typeface="Times New Roman" pitchFamily="18" charset="0"/>
                  <a:cs typeface="Times New Roman" pitchFamily="18" charset="0"/>
                </a:rPr>
                <a:t>Biomedical</a:t>
              </a:r>
            </a:p>
            <a:p>
              <a:pPr algn="ctr"/>
              <a:r>
                <a:rPr lang="en-US" altLang="ko-KR" sz="1600" b="1">
                  <a:latin typeface="Times New Roman" pitchFamily="18" charset="0"/>
                  <a:cs typeface="Times New Roman" pitchFamily="18" charset="0"/>
                </a:rPr>
                <a:t>Science MRI </a:t>
              </a:r>
              <a:r>
                <a:rPr lang="en-US" altLang="ko-KR" sz="1600" b="1" baseline="30000">
                  <a:latin typeface="Times New Roman" pitchFamily="18" charset="0"/>
                  <a:cs typeface="Times New Roman" pitchFamily="18" charset="0"/>
                </a:rPr>
                <a:t>129</a:t>
              </a:r>
              <a:r>
                <a:rPr lang="en-US" altLang="ko-KR" sz="1600" b="1">
                  <a:latin typeface="Times New Roman" pitchFamily="18" charset="0"/>
                  <a:cs typeface="Times New Roman" pitchFamily="18" charset="0"/>
                </a:rPr>
                <a:t>Xe</a:t>
              </a:r>
            </a:p>
          </p:txBody>
        </p:sp>
        <p:sp>
          <p:nvSpPr>
            <p:cNvPr id="18455" name="AutoShape 23"/>
            <p:cNvSpPr>
              <a:spLocks noChangeArrowheads="1"/>
            </p:cNvSpPr>
            <p:nvPr/>
          </p:nvSpPr>
          <p:spPr bwMode="auto">
            <a:xfrm rot="7200000">
              <a:off x="3054" y="2757"/>
              <a:ext cx="601" cy="767"/>
            </a:xfrm>
            <a:prstGeom prst="upArrow">
              <a:avLst>
                <a:gd name="adj1" fmla="val 50000"/>
                <a:gd name="adj2" fmla="val 31905"/>
              </a:avLst>
            </a:prstGeom>
            <a:gradFill rotWithShape="1">
              <a:gsLst>
                <a:gs pos="0">
                  <a:srgbClr val="FFFF00">
                    <a:alpha val="76999"/>
                  </a:srgbClr>
                </a:gs>
                <a:gs pos="100000">
                  <a:srgbClr val="FFFFFF">
                    <a:alpha val="76999"/>
                  </a:srgbClr>
                </a:gs>
              </a:gsLst>
              <a:lin ang="270000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56" name="Oval 24"/>
            <p:cNvSpPr>
              <a:spLocks noChangeArrowheads="1"/>
            </p:cNvSpPr>
            <p:nvPr/>
          </p:nvSpPr>
          <p:spPr bwMode="auto">
            <a:xfrm>
              <a:off x="2342" y="2193"/>
              <a:ext cx="640" cy="5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900CC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57" name="Oval 25"/>
            <p:cNvSpPr>
              <a:spLocks noChangeArrowheads="1"/>
            </p:cNvSpPr>
            <p:nvPr/>
          </p:nvSpPr>
          <p:spPr bwMode="auto">
            <a:xfrm>
              <a:off x="1791" y="1933"/>
              <a:ext cx="1464" cy="140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58" name="Oval 26"/>
            <p:cNvSpPr>
              <a:spLocks noChangeArrowheads="1"/>
            </p:cNvSpPr>
            <p:nvPr/>
          </p:nvSpPr>
          <p:spPr bwMode="auto">
            <a:xfrm>
              <a:off x="1979" y="2284"/>
              <a:ext cx="593" cy="55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59" name="Oval 27"/>
            <p:cNvSpPr>
              <a:spLocks noChangeArrowheads="1"/>
            </p:cNvSpPr>
            <p:nvPr/>
          </p:nvSpPr>
          <p:spPr bwMode="auto">
            <a:xfrm>
              <a:off x="2426" y="2160"/>
              <a:ext cx="583" cy="55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60" name="Oval 28"/>
            <p:cNvSpPr>
              <a:spLocks noChangeArrowheads="1"/>
            </p:cNvSpPr>
            <p:nvPr/>
          </p:nvSpPr>
          <p:spPr bwMode="auto">
            <a:xfrm>
              <a:off x="2342" y="2556"/>
              <a:ext cx="589" cy="553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61" name="Line 29"/>
            <p:cNvSpPr>
              <a:spLocks noChangeShapeType="1"/>
            </p:cNvSpPr>
            <p:nvPr/>
          </p:nvSpPr>
          <p:spPr bwMode="auto">
            <a:xfrm flipH="1" flipV="1">
              <a:off x="1973" y="2115"/>
              <a:ext cx="453" cy="725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18462" name="Group 30"/>
            <p:cNvGrpSpPr>
              <a:grpSpLocks/>
            </p:cNvGrpSpPr>
            <p:nvPr/>
          </p:nvGrpSpPr>
          <p:grpSpPr bwMode="auto">
            <a:xfrm>
              <a:off x="1973" y="2432"/>
              <a:ext cx="1094" cy="400"/>
              <a:chOff x="4377" y="1797"/>
              <a:chExt cx="1094" cy="400"/>
            </a:xfrm>
          </p:grpSpPr>
          <p:sp>
            <p:nvSpPr>
              <p:cNvPr id="18463" name="Text Box 31"/>
              <p:cNvSpPr txBox="1">
                <a:spLocks noChangeArrowheads="1"/>
              </p:cNvSpPr>
              <p:nvPr/>
            </p:nvSpPr>
            <p:spPr bwMode="auto">
              <a:xfrm>
                <a:off x="4377" y="1797"/>
                <a:ext cx="1094" cy="4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ko-KR" sz="2800" b="1" baseline="3000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altLang="ko-KR" sz="2800" b="1">
                    <a:latin typeface="Times New Roman" pitchFamily="18" charset="0"/>
                    <a:cs typeface="Times New Roman" pitchFamily="18" charset="0"/>
                  </a:rPr>
                  <a:t>He</a:t>
                </a:r>
              </a:p>
            </p:txBody>
          </p:sp>
          <p:sp>
            <p:nvSpPr>
              <p:cNvPr id="18464" name="Line 32"/>
              <p:cNvSpPr>
                <a:spLocks noChangeShapeType="1"/>
              </p:cNvSpPr>
              <p:nvPr/>
            </p:nvSpPr>
            <p:spPr bwMode="auto">
              <a:xfrm>
                <a:off x="4830" y="1797"/>
                <a:ext cx="2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2"/>
          <p:cNvSpPr>
            <a:spLocks noChangeArrowheads="1"/>
          </p:cNvSpPr>
          <p:nvPr/>
        </p:nvSpPr>
        <p:spPr bwMode="auto">
          <a:xfrm>
            <a:off x="2051050" y="2684463"/>
            <a:ext cx="1693863" cy="1608137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2914650" y="3146425"/>
            <a:ext cx="1588" cy="977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2627313" y="3146425"/>
            <a:ext cx="1587" cy="977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lg"/>
            <a:tailEnd type="none" w="med" len="lg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3201988" y="3146425"/>
            <a:ext cx="1587" cy="977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lg"/>
            <a:tailEnd type="none" w="med" len="lg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482850" y="2786063"/>
            <a:ext cx="231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b="1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339975" y="1993900"/>
            <a:ext cx="127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3200" b="1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ko-KR" sz="3200" b="1">
                <a:latin typeface="Times New Roman" pitchFamily="18" charset="0"/>
                <a:cs typeface="Times New Roman" pitchFamily="18" charset="0"/>
              </a:rPr>
              <a:t>He</a:t>
            </a: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2555875" y="1993900"/>
            <a:ext cx="776288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lg"/>
          </a:ln>
        </p:spPr>
        <p:txBody>
          <a:bodyPr/>
          <a:lstStyle/>
          <a:p>
            <a:endParaRPr lang="ko-KR" altLang="en-US"/>
          </a:p>
        </p:txBody>
      </p:sp>
      <p:grpSp>
        <p:nvGrpSpPr>
          <p:cNvPr id="19465" name="Group 9"/>
          <p:cNvGrpSpPr>
            <a:grpSpLocks/>
          </p:cNvGrpSpPr>
          <p:nvPr/>
        </p:nvGrpSpPr>
        <p:grpSpPr bwMode="auto">
          <a:xfrm>
            <a:off x="3995738" y="3290888"/>
            <a:ext cx="915987" cy="349250"/>
            <a:chOff x="1610" y="2024"/>
            <a:chExt cx="816" cy="272"/>
          </a:xfrm>
        </p:grpSpPr>
        <p:sp>
          <p:nvSpPr>
            <p:cNvPr id="19489" name="Line 10"/>
            <p:cNvSpPr>
              <a:spLocks noChangeShapeType="1"/>
            </p:cNvSpPr>
            <p:nvPr/>
          </p:nvSpPr>
          <p:spPr bwMode="auto">
            <a:xfrm>
              <a:off x="1610" y="2296"/>
              <a:ext cx="8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490" name="Freeform 11"/>
            <p:cNvSpPr>
              <a:spLocks/>
            </p:cNvSpPr>
            <p:nvPr/>
          </p:nvSpPr>
          <p:spPr bwMode="auto">
            <a:xfrm>
              <a:off x="1610" y="2024"/>
              <a:ext cx="816" cy="136"/>
            </a:xfrm>
            <a:custGeom>
              <a:avLst/>
              <a:gdLst>
                <a:gd name="T0" fmla="*/ 0 w 317"/>
                <a:gd name="T1" fmla="*/ 23 h 454"/>
                <a:gd name="T2" fmla="*/ 602 w 317"/>
                <a:gd name="T3" fmla="*/ 3 h 454"/>
                <a:gd name="T4" fmla="*/ 1503 w 317"/>
                <a:gd name="T5" fmla="*/ 40 h 454"/>
                <a:gd name="T6" fmla="*/ 2100 w 317"/>
                <a:gd name="T7" fmla="*/ 11 h 4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7"/>
                <a:gd name="T13" fmla="*/ 0 h 454"/>
                <a:gd name="T14" fmla="*/ 317 w 317"/>
                <a:gd name="T15" fmla="*/ 454 h 4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7" h="454">
                  <a:moveTo>
                    <a:pt x="0" y="257"/>
                  </a:moveTo>
                  <a:cubicBezTo>
                    <a:pt x="26" y="128"/>
                    <a:pt x="53" y="0"/>
                    <a:pt x="91" y="30"/>
                  </a:cubicBezTo>
                  <a:cubicBezTo>
                    <a:pt x="129" y="60"/>
                    <a:pt x="189" y="424"/>
                    <a:pt x="227" y="439"/>
                  </a:cubicBezTo>
                  <a:cubicBezTo>
                    <a:pt x="265" y="454"/>
                    <a:pt x="302" y="181"/>
                    <a:pt x="317" y="12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9466" name="Oval 12"/>
          <p:cNvSpPr>
            <a:spLocks noChangeArrowheads="1"/>
          </p:cNvSpPr>
          <p:nvPr/>
        </p:nvSpPr>
        <p:spPr bwMode="auto">
          <a:xfrm>
            <a:off x="5148263" y="2755900"/>
            <a:ext cx="1693862" cy="160813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467" name="Text Box 13"/>
          <p:cNvSpPr txBox="1">
            <a:spLocks noChangeArrowheads="1"/>
          </p:cNvSpPr>
          <p:nvPr/>
        </p:nvSpPr>
        <p:spPr bwMode="auto">
          <a:xfrm>
            <a:off x="5722938" y="1922463"/>
            <a:ext cx="7064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3200" b="1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19468" name="Line 14"/>
          <p:cNvSpPr>
            <a:spLocks noChangeShapeType="1"/>
          </p:cNvSpPr>
          <p:nvPr/>
        </p:nvSpPr>
        <p:spPr bwMode="auto">
          <a:xfrm>
            <a:off x="5813425" y="2066925"/>
            <a:ext cx="42386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lg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9469" name="Line 15"/>
          <p:cNvSpPr>
            <a:spLocks noChangeShapeType="1"/>
          </p:cNvSpPr>
          <p:nvPr/>
        </p:nvSpPr>
        <p:spPr bwMode="auto">
          <a:xfrm>
            <a:off x="6011863" y="3074988"/>
            <a:ext cx="1587" cy="977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lg"/>
            <a:tailEnd type="none" w="med" len="lg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9470" name="Text Box 16"/>
          <p:cNvSpPr txBox="1">
            <a:spLocks noChangeArrowheads="1"/>
          </p:cNvSpPr>
          <p:nvPr/>
        </p:nvSpPr>
        <p:spPr bwMode="auto">
          <a:xfrm>
            <a:off x="5857875" y="2749550"/>
            <a:ext cx="352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b="1">
                <a:latin typeface="Georgia" pitchFamily="18" charset="0"/>
              </a:rPr>
              <a:t>n</a:t>
            </a:r>
          </a:p>
        </p:txBody>
      </p:sp>
      <p:grpSp>
        <p:nvGrpSpPr>
          <p:cNvPr id="19471" name="Group 17"/>
          <p:cNvGrpSpPr>
            <a:grpSpLocks/>
          </p:cNvGrpSpPr>
          <p:nvPr/>
        </p:nvGrpSpPr>
        <p:grpSpPr bwMode="auto">
          <a:xfrm>
            <a:off x="1116013" y="4410075"/>
            <a:ext cx="6554787" cy="2114550"/>
            <a:chOff x="521" y="2251"/>
            <a:chExt cx="4582" cy="1564"/>
          </a:xfrm>
        </p:grpSpPr>
        <p:grpSp>
          <p:nvGrpSpPr>
            <p:cNvPr id="19475" name="Group 18"/>
            <p:cNvGrpSpPr>
              <a:grpSpLocks/>
            </p:cNvGrpSpPr>
            <p:nvPr/>
          </p:nvGrpSpPr>
          <p:grpSpPr bwMode="auto">
            <a:xfrm>
              <a:off x="521" y="2251"/>
              <a:ext cx="3039" cy="1564"/>
              <a:chOff x="1610" y="2205"/>
              <a:chExt cx="3039" cy="1564"/>
            </a:xfrm>
          </p:grpSpPr>
          <p:sp>
            <p:nvSpPr>
              <p:cNvPr id="19477" name="Oval 19"/>
              <p:cNvSpPr>
                <a:spLocks noChangeArrowheads="1"/>
              </p:cNvSpPr>
              <p:nvPr/>
            </p:nvSpPr>
            <p:spPr bwMode="auto">
              <a:xfrm>
                <a:off x="3107" y="2478"/>
                <a:ext cx="1088" cy="104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C0E25">
                      <a:alpha val="39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rgbClr val="FC0E25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78" name="Oval 20"/>
              <p:cNvSpPr>
                <a:spLocks noChangeArrowheads="1"/>
              </p:cNvSpPr>
              <p:nvPr/>
            </p:nvSpPr>
            <p:spPr bwMode="auto">
              <a:xfrm>
                <a:off x="3742" y="2840"/>
                <a:ext cx="272" cy="272"/>
              </a:xfrm>
              <a:prstGeom prst="ellipse">
                <a:avLst/>
              </a:prstGeom>
              <a:solidFill>
                <a:srgbClr val="800080">
                  <a:alpha val="65097"/>
                </a:srgbClr>
              </a:solidFill>
              <a:ln w="28575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79" name="Oval 21"/>
              <p:cNvSpPr>
                <a:spLocks noChangeArrowheads="1"/>
              </p:cNvSpPr>
              <p:nvPr/>
            </p:nvSpPr>
            <p:spPr bwMode="auto">
              <a:xfrm>
                <a:off x="3379" y="2614"/>
                <a:ext cx="272" cy="272"/>
              </a:xfrm>
              <a:prstGeom prst="ellipse">
                <a:avLst/>
              </a:prstGeom>
              <a:solidFill>
                <a:srgbClr val="800080">
                  <a:alpha val="65097"/>
                </a:srgbClr>
              </a:solidFill>
              <a:ln w="28575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80" name="Oval 22"/>
              <p:cNvSpPr>
                <a:spLocks noChangeArrowheads="1"/>
              </p:cNvSpPr>
              <p:nvPr/>
            </p:nvSpPr>
            <p:spPr bwMode="auto">
              <a:xfrm>
                <a:off x="3470" y="3158"/>
                <a:ext cx="272" cy="272"/>
              </a:xfrm>
              <a:prstGeom prst="ellipse">
                <a:avLst/>
              </a:prstGeom>
              <a:solidFill>
                <a:srgbClr val="800080">
                  <a:alpha val="65097"/>
                </a:srgbClr>
              </a:solidFill>
              <a:ln w="28575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81" name="Freeform 23"/>
              <p:cNvSpPr>
                <a:spLocks/>
              </p:cNvSpPr>
              <p:nvPr/>
            </p:nvSpPr>
            <p:spPr bwMode="auto">
              <a:xfrm>
                <a:off x="2290" y="2931"/>
                <a:ext cx="1452" cy="136"/>
              </a:xfrm>
              <a:custGeom>
                <a:avLst/>
                <a:gdLst>
                  <a:gd name="T0" fmla="*/ 0 w 1588"/>
                  <a:gd name="T1" fmla="*/ 62 h 296"/>
                  <a:gd name="T2" fmla="*/ 113 w 1588"/>
                  <a:gd name="T3" fmla="*/ 5 h 296"/>
                  <a:gd name="T4" fmla="*/ 190 w 1588"/>
                  <a:gd name="T5" fmla="*/ 62 h 296"/>
                  <a:gd name="T6" fmla="*/ 304 w 1588"/>
                  <a:gd name="T7" fmla="*/ 5 h 296"/>
                  <a:gd name="T8" fmla="*/ 379 w 1588"/>
                  <a:gd name="T9" fmla="*/ 62 h 296"/>
                  <a:gd name="T10" fmla="*/ 493 w 1588"/>
                  <a:gd name="T11" fmla="*/ 5 h 296"/>
                  <a:gd name="T12" fmla="*/ 569 w 1588"/>
                  <a:gd name="T13" fmla="*/ 62 h 296"/>
                  <a:gd name="T14" fmla="*/ 683 w 1588"/>
                  <a:gd name="T15" fmla="*/ 5 h 296"/>
                  <a:gd name="T16" fmla="*/ 758 w 1588"/>
                  <a:gd name="T17" fmla="*/ 62 h 296"/>
                  <a:gd name="T18" fmla="*/ 872 w 1588"/>
                  <a:gd name="T19" fmla="*/ 5 h 296"/>
                  <a:gd name="T20" fmla="*/ 948 w 1588"/>
                  <a:gd name="T21" fmla="*/ 62 h 296"/>
                  <a:gd name="T22" fmla="*/ 1062 w 1588"/>
                  <a:gd name="T23" fmla="*/ 5 h 296"/>
                  <a:gd name="T24" fmla="*/ 1137 w 1588"/>
                  <a:gd name="T25" fmla="*/ 62 h 296"/>
                  <a:gd name="T26" fmla="*/ 1252 w 1588"/>
                  <a:gd name="T27" fmla="*/ 5 h 296"/>
                  <a:gd name="T28" fmla="*/ 1328 w 1588"/>
                  <a:gd name="T29" fmla="*/ 34 h 29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88"/>
                  <a:gd name="T46" fmla="*/ 0 h 296"/>
                  <a:gd name="T47" fmla="*/ 1588 w 1588"/>
                  <a:gd name="T48" fmla="*/ 296 h 29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88" h="296">
                    <a:moveTo>
                      <a:pt x="0" y="296"/>
                    </a:moveTo>
                    <a:cubicBezTo>
                      <a:pt x="49" y="159"/>
                      <a:pt x="98" y="23"/>
                      <a:pt x="136" y="23"/>
                    </a:cubicBezTo>
                    <a:cubicBezTo>
                      <a:pt x="174" y="23"/>
                      <a:pt x="189" y="296"/>
                      <a:pt x="227" y="296"/>
                    </a:cubicBezTo>
                    <a:cubicBezTo>
                      <a:pt x="265" y="296"/>
                      <a:pt x="325" y="23"/>
                      <a:pt x="363" y="23"/>
                    </a:cubicBezTo>
                    <a:cubicBezTo>
                      <a:pt x="401" y="23"/>
                      <a:pt x="416" y="296"/>
                      <a:pt x="454" y="296"/>
                    </a:cubicBezTo>
                    <a:cubicBezTo>
                      <a:pt x="492" y="296"/>
                      <a:pt x="552" y="23"/>
                      <a:pt x="590" y="23"/>
                    </a:cubicBezTo>
                    <a:cubicBezTo>
                      <a:pt x="628" y="23"/>
                      <a:pt x="642" y="296"/>
                      <a:pt x="680" y="296"/>
                    </a:cubicBezTo>
                    <a:cubicBezTo>
                      <a:pt x="718" y="296"/>
                      <a:pt x="779" y="23"/>
                      <a:pt x="817" y="23"/>
                    </a:cubicBezTo>
                    <a:cubicBezTo>
                      <a:pt x="855" y="23"/>
                      <a:pt x="869" y="296"/>
                      <a:pt x="907" y="296"/>
                    </a:cubicBezTo>
                    <a:cubicBezTo>
                      <a:pt x="945" y="296"/>
                      <a:pt x="1005" y="23"/>
                      <a:pt x="1043" y="23"/>
                    </a:cubicBezTo>
                    <a:cubicBezTo>
                      <a:pt x="1081" y="23"/>
                      <a:pt x="1096" y="296"/>
                      <a:pt x="1134" y="296"/>
                    </a:cubicBezTo>
                    <a:cubicBezTo>
                      <a:pt x="1172" y="296"/>
                      <a:pt x="1232" y="23"/>
                      <a:pt x="1270" y="23"/>
                    </a:cubicBezTo>
                    <a:cubicBezTo>
                      <a:pt x="1308" y="23"/>
                      <a:pt x="1323" y="296"/>
                      <a:pt x="1361" y="296"/>
                    </a:cubicBezTo>
                    <a:cubicBezTo>
                      <a:pt x="1399" y="296"/>
                      <a:pt x="1459" y="46"/>
                      <a:pt x="1497" y="23"/>
                    </a:cubicBezTo>
                    <a:cubicBezTo>
                      <a:pt x="1535" y="0"/>
                      <a:pt x="1543" y="100"/>
                      <a:pt x="1588" y="16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82" name="Line 24"/>
              <p:cNvSpPr>
                <a:spLocks noChangeShapeType="1"/>
              </p:cNvSpPr>
              <p:nvPr/>
            </p:nvSpPr>
            <p:spPr bwMode="auto">
              <a:xfrm>
                <a:off x="1837" y="2387"/>
                <a:ext cx="464" cy="67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9483" name="Line 25"/>
              <p:cNvSpPr>
                <a:spLocks noChangeShapeType="1"/>
              </p:cNvSpPr>
              <p:nvPr/>
            </p:nvSpPr>
            <p:spPr bwMode="auto">
              <a:xfrm flipH="1">
                <a:off x="1837" y="3067"/>
                <a:ext cx="453" cy="5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9484" name="Text Box 26"/>
              <p:cNvSpPr txBox="1">
                <a:spLocks noChangeArrowheads="1"/>
              </p:cNvSpPr>
              <p:nvPr/>
            </p:nvSpPr>
            <p:spPr bwMode="auto">
              <a:xfrm>
                <a:off x="1610" y="2251"/>
                <a:ext cx="317" cy="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3600" b="1">
                    <a:latin typeface="Times New Roman" pitchFamily="18" charset="0"/>
                    <a:cs typeface="Times New Roman" pitchFamily="18" charset="0"/>
                  </a:rPr>
                  <a:t>e</a:t>
                </a:r>
              </a:p>
            </p:txBody>
          </p:sp>
          <p:sp>
            <p:nvSpPr>
              <p:cNvPr id="19485" name="Text Box 27"/>
              <p:cNvSpPr txBox="1">
                <a:spLocks noChangeArrowheads="1"/>
              </p:cNvSpPr>
              <p:nvPr/>
            </p:nvSpPr>
            <p:spPr bwMode="auto">
              <a:xfrm>
                <a:off x="1610" y="3294"/>
                <a:ext cx="317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3600" b="1">
                    <a:latin typeface="Times New Roman" pitchFamily="18" charset="0"/>
                    <a:cs typeface="Times New Roman" pitchFamily="18" charset="0"/>
                  </a:rPr>
                  <a:t>e</a:t>
                </a:r>
              </a:p>
            </p:txBody>
          </p:sp>
          <p:sp>
            <p:nvSpPr>
              <p:cNvPr id="19486" name="Text Box 28"/>
              <p:cNvSpPr txBox="1">
                <a:spLocks noChangeArrowheads="1"/>
              </p:cNvSpPr>
              <p:nvPr/>
            </p:nvSpPr>
            <p:spPr bwMode="auto">
              <a:xfrm>
                <a:off x="3743" y="3203"/>
                <a:ext cx="815" cy="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2200" b="1">
                    <a:latin typeface="Times New Roman" pitchFamily="18" charset="0"/>
                    <a:cs typeface="Times New Roman" pitchFamily="18" charset="0"/>
                  </a:rPr>
                  <a:t>Quark</a:t>
                </a:r>
              </a:p>
            </p:txBody>
          </p:sp>
          <p:sp>
            <p:nvSpPr>
              <p:cNvPr id="19487" name="Text Box 29"/>
              <p:cNvSpPr txBox="1">
                <a:spLocks noChangeArrowheads="1"/>
              </p:cNvSpPr>
              <p:nvPr/>
            </p:nvSpPr>
            <p:spPr bwMode="auto">
              <a:xfrm>
                <a:off x="2698" y="2205"/>
                <a:ext cx="954" cy="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2000" b="1">
                    <a:latin typeface="Times New Roman" pitchFamily="18" charset="0"/>
                    <a:cs typeface="Times New Roman" pitchFamily="18" charset="0"/>
                  </a:rPr>
                  <a:t>Neutron</a:t>
                </a:r>
              </a:p>
            </p:txBody>
          </p:sp>
          <p:sp>
            <p:nvSpPr>
              <p:cNvPr id="19488" name="Line 30"/>
              <p:cNvSpPr>
                <a:spLocks noChangeShapeType="1"/>
              </p:cNvSpPr>
              <p:nvPr/>
            </p:nvSpPr>
            <p:spPr bwMode="auto">
              <a:xfrm flipV="1">
                <a:off x="3969" y="2494"/>
                <a:ext cx="680" cy="3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lg" len="lg"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19476" name="Text Box 31"/>
            <p:cNvSpPr txBox="1">
              <a:spLocks noChangeArrowheads="1"/>
            </p:cNvSpPr>
            <p:nvPr/>
          </p:nvSpPr>
          <p:spPr bwMode="auto">
            <a:xfrm>
              <a:off x="3651" y="2795"/>
              <a:ext cx="145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 b="1">
                  <a:latin typeface="Times New Roman" pitchFamily="18" charset="0"/>
                  <a:cs typeface="Times New Roman" pitchFamily="18" charset="0"/>
                </a:rPr>
                <a:t>Electron scattering SLAC/Jefferson</a:t>
              </a:r>
            </a:p>
          </p:txBody>
        </p:sp>
      </p:grpSp>
      <p:sp>
        <p:nvSpPr>
          <p:cNvPr id="19472" name="Rectangle 32"/>
          <p:cNvSpPr>
            <a:spLocks noGrp="1" noChangeArrowheads="1"/>
          </p:cNvSpPr>
          <p:nvPr>
            <p:ph type="title"/>
          </p:nvPr>
        </p:nvSpPr>
        <p:spPr>
          <a:xfrm>
            <a:off x="1100138" y="1017588"/>
            <a:ext cx="7793037" cy="768350"/>
          </a:xfrm>
        </p:spPr>
        <p:txBody>
          <a:bodyPr/>
          <a:lstStyle/>
          <a:p>
            <a:pPr eaLnBrk="1" hangingPunct="1"/>
            <a:r>
              <a:rPr lang="en-US" altLang="ko-KR" sz="3200" b="1" smtClean="0">
                <a:latin typeface="Times New Roman" pitchFamily="18" charset="0"/>
                <a:cs typeface="Times New Roman" pitchFamily="18" charset="0"/>
              </a:rPr>
              <a:t>Spin dependent electron scattering</a:t>
            </a:r>
          </a:p>
        </p:txBody>
      </p:sp>
      <p:sp>
        <p:nvSpPr>
          <p:cNvPr id="19473" name="직사각형 34"/>
          <p:cNvSpPr>
            <a:spLocks noChangeArrowheads="1"/>
          </p:cNvSpPr>
          <p:nvPr/>
        </p:nvSpPr>
        <p:spPr bwMode="auto">
          <a:xfrm>
            <a:off x="2782888" y="2773363"/>
            <a:ext cx="328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 b="1">
                <a:latin typeface="Times New Roman" pitchFamily="18" charset="0"/>
                <a:cs typeface="Times New Roman" pitchFamily="18" charset="0"/>
              </a:rPr>
              <a:t>p </a:t>
            </a:r>
            <a:endParaRPr lang="ko-KR" altLang="en-US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4" name="직사각형 35"/>
          <p:cNvSpPr>
            <a:spLocks noChangeArrowheads="1"/>
          </p:cNvSpPr>
          <p:nvPr/>
        </p:nvSpPr>
        <p:spPr bwMode="auto">
          <a:xfrm>
            <a:off x="3063875" y="2773363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 b="1">
                <a:latin typeface="Times New Roman" pitchFamily="18" charset="0"/>
                <a:cs typeface="Times New Roman" pitchFamily="18" charset="0"/>
              </a:rPr>
              <a:t>n</a:t>
            </a:r>
            <a:endParaRPr lang="ko-KR" altLang="en-US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079625"/>
            <a:ext cx="7129463" cy="415766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187450" y="1214438"/>
            <a:ext cx="4392613" cy="57943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3200" b="1">
                <a:solidFill>
                  <a:srgbClr val="0033CC"/>
                </a:solidFill>
                <a:latin typeface="휴먼옛체" pitchFamily="18" charset="-127"/>
                <a:ea typeface="휴먼옛체" pitchFamily="18" charset="-127"/>
              </a:rPr>
              <a:t>스핀교환법의 원리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187450" y="1214438"/>
            <a:ext cx="3241675" cy="584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3200" b="1">
                <a:solidFill>
                  <a:srgbClr val="0033CC"/>
                </a:solidFill>
                <a:latin typeface="휴먼옛체" pitchFamily="18" charset="-127"/>
                <a:ea typeface="휴먼옛체" pitchFamily="18" charset="-127"/>
              </a:rPr>
              <a:t>스핀교환장치</a:t>
            </a:r>
          </a:p>
        </p:txBody>
      </p:sp>
      <p:grpSp>
        <p:nvGrpSpPr>
          <p:cNvPr id="21507" name="Group 3"/>
          <p:cNvGrpSpPr>
            <a:grpSpLocks/>
          </p:cNvGrpSpPr>
          <p:nvPr/>
        </p:nvGrpSpPr>
        <p:grpSpPr bwMode="auto">
          <a:xfrm>
            <a:off x="1619250" y="2301875"/>
            <a:ext cx="5545138" cy="4295775"/>
            <a:chOff x="1020" y="845"/>
            <a:chExt cx="3901" cy="3451"/>
          </a:xfrm>
        </p:grpSpPr>
        <p:sp>
          <p:nvSpPr>
            <p:cNvPr id="21508" name="AutoShape 4"/>
            <p:cNvSpPr>
              <a:spLocks noChangeArrowheads="1"/>
            </p:cNvSpPr>
            <p:nvPr/>
          </p:nvSpPr>
          <p:spPr bwMode="auto">
            <a:xfrm rot="5400000">
              <a:off x="2416" y="1725"/>
              <a:ext cx="184" cy="6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404 w 21600"/>
                <a:gd name="T13" fmla="*/ 3354 h 21600"/>
                <a:gd name="T14" fmla="*/ 18196 w 21600"/>
                <a:gd name="T15" fmla="*/ 1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140" y="21600"/>
                  </a:lnTo>
                  <a:lnTo>
                    <a:pt x="1846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509" name="AutoShape 5"/>
            <p:cNvSpPr>
              <a:spLocks noChangeArrowheads="1"/>
            </p:cNvSpPr>
            <p:nvPr/>
          </p:nvSpPr>
          <p:spPr bwMode="auto">
            <a:xfrm>
              <a:off x="2186" y="962"/>
              <a:ext cx="121" cy="1103"/>
            </a:xfrm>
            <a:prstGeom prst="triangle">
              <a:avLst>
                <a:gd name="adj" fmla="val 57352"/>
              </a:avLst>
            </a:prstGeom>
            <a:solidFill>
              <a:srgbClr val="FF0000">
                <a:alpha val="32156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510" name="Line 6"/>
            <p:cNvSpPr>
              <a:spLocks noChangeShapeType="1"/>
            </p:cNvSpPr>
            <p:nvPr/>
          </p:nvSpPr>
          <p:spPr bwMode="auto">
            <a:xfrm>
              <a:off x="1181" y="2359"/>
              <a:ext cx="277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51" name="AutoShape 7"/>
            <p:cNvSpPr>
              <a:spLocks noChangeArrowheads="1"/>
            </p:cNvSpPr>
            <p:nvPr/>
          </p:nvSpPr>
          <p:spPr bwMode="auto">
            <a:xfrm>
              <a:off x="1020" y="3022"/>
              <a:ext cx="3218" cy="367"/>
            </a:xfrm>
            <a:prstGeom prst="cube">
              <a:avLst>
                <a:gd name="adj" fmla="val 70861"/>
              </a:avLst>
            </a:prstGeom>
            <a:gradFill rotWithShape="1">
              <a:gsLst>
                <a:gs pos="0">
                  <a:srgbClr val="DDDDDD"/>
                </a:gs>
                <a:gs pos="50000">
                  <a:schemeClr val="bg1"/>
                </a:gs>
                <a:gs pos="100000">
                  <a:srgbClr val="DDDDDD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grpSp>
          <p:nvGrpSpPr>
            <p:cNvPr id="21512" name="Group 8"/>
            <p:cNvGrpSpPr>
              <a:grpSpLocks/>
            </p:cNvGrpSpPr>
            <p:nvPr/>
          </p:nvGrpSpPr>
          <p:grpSpPr bwMode="auto">
            <a:xfrm>
              <a:off x="1543" y="1440"/>
              <a:ext cx="483" cy="1766"/>
              <a:chOff x="4649" y="799"/>
              <a:chExt cx="545" cy="1996"/>
            </a:xfrm>
          </p:grpSpPr>
          <p:sp>
            <p:nvSpPr>
              <p:cNvPr id="21561" name="Oval 9"/>
              <p:cNvSpPr>
                <a:spLocks noChangeArrowheads="1"/>
              </p:cNvSpPr>
              <p:nvPr/>
            </p:nvSpPr>
            <p:spPr bwMode="auto">
              <a:xfrm>
                <a:off x="4649" y="799"/>
                <a:ext cx="545" cy="1996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1562" name="Oval 10"/>
              <p:cNvSpPr>
                <a:spLocks noChangeArrowheads="1"/>
              </p:cNvSpPr>
              <p:nvPr/>
            </p:nvSpPr>
            <p:spPr bwMode="auto">
              <a:xfrm>
                <a:off x="4740" y="981"/>
                <a:ext cx="363" cy="1679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21513" name="Group 11"/>
            <p:cNvGrpSpPr>
              <a:grpSpLocks/>
            </p:cNvGrpSpPr>
            <p:nvPr/>
          </p:nvGrpSpPr>
          <p:grpSpPr bwMode="auto">
            <a:xfrm>
              <a:off x="1664" y="1440"/>
              <a:ext cx="483" cy="1766"/>
              <a:chOff x="3560" y="663"/>
              <a:chExt cx="545" cy="1996"/>
            </a:xfrm>
          </p:grpSpPr>
          <p:sp>
            <p:nvSpPr>
              <p:cNvPr id="21559" name="Oval 12"/>
              <p:cNvSpPr>
                <a:spLocks noChangeArrowheads="1"/>
              </p:cNvSpPr>
              <p:nvPr/>
            </p:nvSpPr>
            <p:spPr bwMode="auto">
              <a:xfrm>
                <a:off x="3560" y="663"/>
                <a:ext cx="545" cy="1996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1560" name="Oval 13"/>
              <p:cNvSpPr>
                <a:spLocks noChangeArrowheads="1"/>
              </p:cNvSpPr>
              <p:nvPr/>
            </p:nvSpPr>
            <p:spPr bwMode="auto">
              <a:xfrm>
                <a:off x="3651" y="845"/>
                <a:ext cx="363" cy="167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21514" name="Line 14"/>
            <p:cNvSpPr>
              <a:spLocks noChangeShapeType="1"/>
            </p:cNvSpPr>
            <p:nvPr/>
          </p:nvSpPr>
          <p:spPr bwMode="auto">
            <a:xfrm>
              <a:off x="2266" y="963"/>
              <a:ext cx="112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15" name="Rectangle 15"/>
            <p:cNvSpPr>
              <a:spLocks noChangeArrowheads="1"/>
            </p:cNvSpPr>
            <p:nvPr/>
          </p:nvSpPr>
          <p:spPr bwMode="auto">
            <a:xfrm>
              <a:off x="3392" y="926"/>
              <a:ext cx="80" cy="73"/>
            </a:xfrm>
            <a:prstGeom prst="rect">
              <a:avLst/>
            </a:prstGeom>
            <a:solidFill>
              <a:srgbClr val="FF9900">
                <a:alpha val="4509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516" name="Rectangle 16"/>
            <p:cNvSpPr>
              <a:spLocks noChangeArrowheads="1"/>
            </p:cNvSpPr>
            <p:nvPr/>
          </p:nvSpPr>
          <p:spPr bwMode="auto">
            <a:xfrm>
              <a:off x="2708" y="889"/>
              <a:ext cx="41" cy="147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517" name="Oval 17"/>
            <p:cNvSpPr>
              <a:spLocks noChangeArrowheads="1"/>
            </p:cNvSpPr>
            <p:nvPr/>
          </p:nvSpPr>
          <p:spPr bwMode="auto">
            <a:xfrm>
              <a:off x="2910" y="889"/>
              <a:ext cx="80" cy="1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518" name="Rectangle 18"/>
            <p:cNvSpPr>
              <a:spLocks noChangeArrowheads="1"/>
            </p:cNvSpPr>
            <p:nvPr/>
          </p:nvSpPr>
          <p:spPr bwMode="auto">
            <a:xfrm>
              <a:off x="3424" y="845"/>
              <a:ext cx="1134" cy="227"/>
            </a:xfrm>
            <a:prstGeom prst="rect">
              <a:avLst/>
            </a:prstGeom>
            <a:solidFill>
              <a:srgbClr val="C0C0C0">
                <a:alpha val="38823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519" name="Rectangle 19"/>
            <p:cNvSpPr>
              <a:spLocks noChangeArrowheads="1"/>
            </p:cNvSpPr>
            <p:nvPr/>
          </p:nvSpPr>
          <p:spPr bwMode="auto">
            <a:xfrm rot="-3060314">
              <a:off x="2135" y="943"/>
              <a:ext cx="221" cy="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520" name="Oval 20"/>
            <p:cNvSpPr>
              <a:spLocks noChangeArrowheads="1"/>
            </p:cNvSpPr>
            <p:nvPr/>
          </p:nvSpPr>
          <p:spPr bwMode="auto">
            <a:xfrm>
              <a:off x="1985" y="1698"/>
              <a:ext cx="1327" cy="11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21521" name="Group 21"/>
            <p:cNvGrpSpPr>
              <a:grpSpLocks/>
            </p:cNvGrpSpPr>
            <p:nvPr/>
          </p:nvGrpSpPr>
          <p:grpSpPr bwMode="auto">
            <a:xfrm>
              <a:off x="2066" y="1734"/>
              <a:ext cx="1206" cy="38"/>
              <a:chOff x="3289" y="1117"/>
              <a:chExt cx="1361" cy="46"/>
            </a:xfrm>
          </p:grpSpPr>
          <p:sp>
            <p:nvSpPr>
              <p:cNvPr id="21557" name="Oval 22"/>
              <p:cNvSpPr>
                <a:spLocks noChangeArrowheads="1"/>
              </p:cNvSpPr>
              <p:nvPr/>
            </p:nvSpPr>
            <p:spPr bwMode="auto">
              <a:xfrm>
                <a:off x="3289" y="1117"/>
                <a:ext cx="1361" cy="4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1558" name="Oval 23"/>
              <p:cNvSpPr>
                <a:spLocks noChangeArrowheads="1"/>
              </p:cNvSpPr>
              <p:nvPr/>
            </p:nvSpPr>
            <p:spPr bwMode="auto">
              <a:xfrm>
                <a:off x="3470" y="1117"/>
                <a:ext cx="1043" cy="4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21522" name="Oval 24"/>
            <p:cNvSpPr>
              <a:spLocks noChangeArrowheads="1"/>
            </p:cNvSpPr>
            <p:nvPr/>
          </p:nvSpPr>
          <p:spPr bwMode="auto">
            <a:xfrm>
              <a:off x="1985" y="2691"/>
              <a:ext cx="1327" cy="11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21523" name="Group 25"/>
            <p:cNvGrpSpPr>
              <a:grpSpLocks/>
            </p:cNvGrpSpPr>
            <p:nvPr/>
          </p:nvGrpSpPr>
          <p:grpSpPr bwMode="auto">
            <a:xfrm>
              <a:off x="2066" y="2727"/>
              <a:ext cx="1206" cy="38"/>
              <a:chOff x="3289" y="1117"/>
              <a:chExt cx="1361" cy="46"/>
            </a:xfrm>
          </p:grpSpPr>
          <p:sp>
            <p:nvSpPr>
              <p:cNvPr id="21555" name="Oval 26"/>
              <p:cNvSpPr>
                <a:spLocks noChangeArrowheads="1"/>
              </p:cNvSpPr>
              <p:nvPr/>
            </p:nvSpPr>
            <p:spPr bwMode="auto">
              <a:xfrm>
                <a:off x="3289" y="1117"/>
                <a:ext cx="1361" cy="4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1556" name="Oval 27"/>
              <p:cNvSpPr>
                <a:spLocks noChangeArrowheads="1"/>
              </p:cNvSpPr>
              <p:nvPr/>
            </p:nvSpPr>
            <p:spPr bwMode="auto">
              <a:xfrm>
                <a:off x="3470" y="1117"/>
                <a:ext cx="1043" cy="4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21524" name="Rectangle 28"/>
            <p:cNvSpPr>
              <a:spLocks noChangeArrowheads="1"/>
            </p:cNvSpPr>
            <p:nvPr/>
          </p:nvSpPr>
          <p:spPr bwMode="auto">
            <a:xfrm rot="3060517">
              <a:off x="2080" y="2061"/>
              <a:ext cx="257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525" name="Rectangle 29"/>
            <p:cNvSpPr>
              <a:spLocks noChangeArrowheads="1"/>
            </p:cNvSpPr>
            <p:nvPr/>
          </p:nvSpPr>
          <p:spPr bwMode="auto">
            <a:xfrm>
              <a:off x="2427" y="1955"/>
              <a:ext cx="523" cy="184"/>
            </a:xfrm>
            <a:prstGeom prst="rect">
              <a:avLst/>
            </a:prstGeom>
            <a:solidFill>
              <a:srgbClr val="FF3399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526" name="Rectangle 30"/>
            <p:cNvSpPr>
              <a:spLocks noChangeArrowheads="1"/>
            </p:cNvSpPr>
            <p:nvPr/>
          </p:nvSpPr>
          <p:spPr bwMode="auto">
            <a:xfrm>
              <a:off x="2387" y="1991"/>
              <a:ext cx="523" cy="184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527" name="Oval 31"/>
            <p:cNvSpPr>
              <a:spLocks noChangeArrowheads="1"/>
            </p:cNvSpPr>
            <p:nvPr/>
          </p:nvSpPr>
          <p:spPr bwMode="auto">
            <a:xfrm>
              <a:off x="2508" y="1991"/>
              <a:ext cx="241" cy="18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alpha val="62000"/>
                  </a:srgb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21528" name="Group 32"/>
            <p:cNvGrpSpPr>
              <a:grpSpLocks/>
            </p:cNvGrpSpPr>
            <p:nvPr/>
          </p:nvGrpSpPr>
          <p:grpSpPr bwMode="auto">
            <a:xfrm>
              <a:off x="2226" y="2249"/>
              <a:ext cx="1046" cy="184"/>
              <a:chOff x="2018" y="1117"/>
              <a:chExt cx="1180" cy="227"/>
            </a:xfrm>
          </p:grpSpPr>
          <p:sp>
            <p:nvSpPr>
              <p:cNvPr id="21552" name="Rectangle 33"/>
              <p:cNvSpPr>
                <a:spLocks noChangeArrowheads="1"/>
              </p:cNvSpPr>
              <p:nvPr/>
            </p:nvSpPr>
            <p:spPr bwMode="auto">
              <a:xfrm>
                <a:off x="2290" y="1117"/>
                <a:ext cx="726" cy="18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178" name="AutoShape 34"/>
              <p:cNvSpPr>
                <a:spLocks noChangeArrowheads="1"/>
              </p:cNvSpPr>
              <p:nvPr/>
            </p:nvSpPr>
            <p:spPr bwMode="auto">
              <a:xfrm>
                <a:off x="2018" y="1163"/>
                <a:ext cx="1177" cy="135"/>
              </a:xfrm>
              <a:prstGeom prst="flowChartOnlineStorage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rgbClr val="CC0000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21554" name="Rectangle 35"/>
              <p:cNvSpPr>
                <a:spLocks noChangeArrowheads="1"/>
              </p:cNvSpPr>
              <p:nvPr/>
            </p:nvSpPr>
            <p:spPr bwMode="auto">
              <a:xfrm>
                <a:off x="2199" y="1162"/>
                <a:ext cx="726" cy="18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21529" name="Line 36"/>
            <p:cNvSpPr>
              <a:spLocks noChangeShapeType="1"/>
            </p:cNvSpPr>
            <p:nvPr/>
          </p:nvSpPr>
          <p:spPr bwMode="auto">
            <a:xfrm>
              <a:off x="2588" y="2139"/>
              <a:ext cx="0" cy="1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30" name="Line 37"/>
            <p:cNvSpPr>
              <a:spLocks noChangeShapeType="1"/>
            </p:cNvSpPr>
            <p:nvPr/>
          </p:nvSpPr>
          <p:spPr bwMode="auto">
            <a:xfrm>
              <a:off x="2668" y="2139"/>
              <a:ext cx="0" cy="1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21531" name="Group 38"/>
            <p:cNvGrpSpPr>
              <a:grpSpLocks/>
            </p:cNvGrpSpPr>
            <p:nvPr/>
          </p:nvGrpSpPr>
          <p:grpSpPr bwMode="auto">
            <a:xfrm>
              <a:off x="3111" y="1403"/>
              <a:ext cx="451" cy="1803"/>
              <a:chOff x="4649" y="799"/>
              <a:chExt cx="545" cy="1996"/>
            </a:xfrm>
          </p:grpSpPr>
          <p:sp>
            <p:nvSpPr>
              <p:cNvPr id="21550" name="Oval 39"/>
              <p:cNvSpPr>
                <a:spLocks noChangeArrowheads="1"/>
              </p:cNvSpPr>
              <p:nvPr/>
            </p:nvSpPr>
            <p:spPr bwMode="auto">
              <a:xfrm>
                <a:off x="4649" y="799"/>
                <a:ext cx="545" cy="1996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1551" name="Oval 40"/>
              <p:cNvSpPr>
                <a:spLocks noChangeArrowheads="1"/>
              </p:cNvSpPr>
              <p:nvPr/>
            </p:nvSpPr>
            <p:spPr bwMode="auto">
              <a:xfrm>
                <a:off x="4740" y="981"/>
                <a:ext cx="363" cy="1679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21532" name="Group 41"/>
            <p:cNvGrpSpPr>
              <a:grpSpLocks/>
            </p:cNvGrpSpPr>
            <p:nvPr/>
          </p:nvGrpSpPr>
          <p:grpSpPr bwMode="auto">
            <a:xfrm>
              <a:off x="3223" y="1403"/>
              <a:ext cx="451" cy="1803"/>
              <a:chOff x="3560" y="663"/>
              <a:chExt cx="545" cy="1996"/>
            </a:xfrm>
          </p:grpSpPr>
          <p:sp>
            <p:nvSpPr>
              <p:cNvPr id="21548" name="Oval 42"/>
              <p:cNvSpPr>
                <a:spLocks noChangeArrowheads="1"/>
              </p:cNvSpPr>
              <p:nvPr/>
            </p:nvSpPr>
            <p:spPr bwMode="auto">
              <a:xfrm>
                <a:off x="3560" y="663"/>
                <a:ext cx="545" cy="1996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1549" name="Oval 43"/>
              <p:cNvSpPr>
                <a:spLocks noChangeArrowheads="1"/>
              </p:cNvSpPr>
              <p:nvPr/>
            </p:nvSpPr>
            <p:spPr bwMode="auto">
              <a:xfrm>
                <a:off x="3651" y="845"/>
                <a:ext cx="363" cy="167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21533" name="Line 44"/>
            <p:cNvSpPr>
              <a:spLocks noChangeShapeType="1"/>
            </p:cNvSpPr>
            <p:nvPr/>
          </p:nvSpPr>
          <p:spPr bwMode="auto">
            <a:xfrm>
              <a:off x="1744" y="2359"/>
              <a:ext cx="136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34" name="Line 45"/>
            <p:cNvSpPr>
              <a:spLocks noChangeShapeType="1"/>
            </p:cNvSpPr>
            <p:nvPr/>
          </p:nvSpPr>
          <p:spPr bwMode="auto">
            <a:xfrm>
              <a:off x="3312" y="2359"/>
              <a:ext cx="48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35" name="Text Box 46"/>
            <p:cNvSpPr txBox="1">
              <a:spLocks noChangeArrowheads="1"/>
            </p:cNvSpPr>
            <p:nvPr/>
          </p:nvSpPr>
          <p:spPr bwMode="auto">
            <a:xfrm>
              <a:off x="2508" y="2286"/>
              <a:ext cx="321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400">
                  <a:solidFill>
                    <a:srgbClr val="FFFF00"/>
                  </a:solidFill>
                  <a:latin typeface="Arial Black" pitchFamily="34" charset="0"/>
                </a:rPr>
                <a:t>cell</a:t>
              </a:r>
            </a:p>
          </p:txBody>
        </p:sp>
        <p:sp>
          <p:nvSpPr>
            <p:cNvPr id="21536" name="Rectangle 47"/>
            <p:cNvSpPr>
              <a:spLocks noChangeArrowheads="1"/>
            </p:cNvSpPr>
            <p:nvPr/>
          </p:nvSpPr>
          <p:spPr bwMode="auto">
            <a:xfrm>
              <a:off x="2608" y="1117"/>
              <a:ext cx="635" cy="18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537" name="Text Box 48"/>
            <p:cNvSpPr txBox="1">
              <a:spLocks noChangeArrowheads="1"/>
            </p:cNvSpPr>
            <p:nvPr/>
          </p:nvSpPr>
          <p:spPr bwMode="auto">
            <a:xfrm>
              <a:off x="2653" y="1117"/>
              <a:ext cx="563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400" b="1">
                  <a:latin typeface="Georgia" pitchFamily="18" charset="0"/>
                </a:rPr>
                <a:t>optics</a:t>
              </a:r>
            </a:p>
          </p:txBody>
        </p:sp>
        <p:sp>
          <p:nvSpPr>
            <p:cNvPr id="21538" name="Text Box 49"/>
            <p:cNvSpPr txBox="1">
              <a:spLocks noChangeArrowheads="1"/>
            </p:cNvSpPr>
            <p:nvPr/>
          </p:nvSpPr>
          <p:spPr bwMode="auto">
            <a:xfrm>
              <a:off x="3515" y="845"/>
              <a:ext cx="1051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600" b="1">
                  <a:latin typeface="Georgia" pitchFamily="18" charset="0"/>
                </a:rPr>
                <a:t>Diode Laser</a:t>
              </a:r>
            </a:p>
          </p:txBody>
        </p:sp>
        <p:sp>
          <p:nvSpPr>
            <p:cNvPr id="21539" name="Text Box 50"/>
            <p:cNvSpPr txBox="1">
              <a:spLocks noChangeArrowheads="1"/>
            </p:cNvSpPr>
            <p:nvPr/>
          </p:nvSpPr>
          <p:spPr bwMode="auto">
            <a:xfrm>
              <a:off x="2266" y="1808"/>
              <a:ext cx="886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200" b="1">
                  <a:latin typeface="Arial Black" pitchFamily="34" charset="0"/>
                </a:rPr>
                <a:t>Oven (160 </a:t>
              </a:r>
              <a:r>
                <a:rPr lang="en-US" altLang="ko-KR" sz="1200" b="1" baseline="50000">
                  <a:latin typeface="Arial Black" pitchFamily="34" charset="0"/>
                </a:rPr>
                <a:t>o</a:t>
              </a:r>
              <a:r>
                <a:rPr lang="en-US" altLang="ko-KR" sz="1200" b="1">
                  <a:latin typeface="Arial Black" pitchFamily="34" charset="0"/>
                </a:rPr>
                <a:t>C)</a:t>
              </a:r>
            </a:p>
          </p:txBody>
        </p:sp>
        <p:sp>
          <p:nvSpPr>
            <p:cNvPr id="21540" name="Text Box 51"/>
            <p:cNvSpPr txBox="1">
              <a:spLocks noChangeArrowheads="1"/>
            </p:cNvSpPr>
            <p:nvPr/>
          </p:nvSpPr>
          <p:spPr bwMode="auto">
            <a:xfrm>
              <a:off x="2347" y="2433"/>
              <a:ext cx="844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200">
                  <a:latin typeface="Arial Black" pitchFamily="34" charset="0"/>
                </a:rPr>
                <a:t>pickup coil</a:t>
              </a:r>
            </a:p>
          </p:txBody>
        </p:sp>
        <p:sp>
          <p:nvSpPr>
            <p:cNvPr id="21541" name="Text Box 52"/>
            <p:cNvSpPr txBox="1">
              <a:spLocks noChangeArrowheads="1"/>
            </p:cNvSpPr>
            <p:nvPr/>
          </p:nvSpPr>
          <p:spPr bwMode="auto">
            <a:xfrm>
              <a:off x="3956" y="2213"/>
              <a:ext cx="96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200">
                  <a:latin typeface="Arial Black" pitchFamily="34" charset="0"/>
                </a:rPr>
                <a:t>e</a:t>
              </a:r>
              <a:r>
                <a:rPr lang="en-US" altLang="ko-KR" sz="1200" baseline="40000">
                  <a:latin typeface="Arial Black" pitchFamily="34" charset="0"/>
                </a:rPr>
                <a:t>-</a:t>
              </a:r>
              <a:r>
                <a:rPr lang="en-US" altLang="ko-KR" sz="1200">
                  <a:latin typeface="Arial Black" pitchFamily="34" charset="0"/>
                </a:rPr>
                <a:t> beam 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ko-KR" sz="1200">
                  <a:latin typeface="Arial Black" pitchFamily="34" charset="0"/>
                </a:rPr>
                <a:t>B ~  30 Gauss</a:t>
              </a:r>
            </a:p>
          </p:txBody>
        </p:sp>
        <p:sp>
          <p:nvSpPr>
            <p:cNvPr id="21542" name="Text Box 53"/>
            <p:cNvSpPr txBox="1">
              <a:spLocks noChangeArrowheads="1"/>
            </p:cNvSpPr>
            <p:nvPr/>
          </p:nvSpPr>
          <p:spPr bwMode="auto">
            <a:xfrm>
              <a:off x="3634" y="2801"/>
              <a:ext cx="923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400">
                  <a:latin typeface="Arial Black" pitchFamily="34" charset="0"/>
                </a:rPr>
                <a:t>main coils</a:t>
              </a:r>
            </a:p>
          </p:txBody>
        </p:sp>
        <p:sp>
          <p:nvSpPr>
            <p:cNvPr id="21543" name="Text Box 54"/>
            <p:cNvSpPr txBox="1">
              <a:spLocks noChangeArrowheads="1"/>
            </p:cNvSpPr>
            <p:nvPr/>
          </p:nvSpPr>
          <p:spPr bwMode="auto">
            <a:xfrm>
              <a:off x="2186" y="2801"/>
              <a:ext cx="925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400">
                  <a:latin typeface="Arial Black" pitchFamily="34" charset="0"/>
                </a:rPr>
                <a:t>rf drive coils</a:t>
              </a:r>
            </a:p>
          </p:txBody>
        </p:sp>
        <p:sp>
          <p:nvSpPr>
            <p:cNvPr id="21544" name="Rectangle 55"/>
            <p:cNvSpPr>
              <a:spLocks noChangeArrowheads="1"/>
            </p:cNvSpPr>
            <p:nvPr/>
          </p:nvSpPr>
          <p:spPr bwMode="auto">
            <a:xfrm>
              <a:off x="2789" y="3521"/>
              <a:ext cx="1448" cy="18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545" name="Text Box 56"/>
            <p:cNvSpPr txBox="1">
              <a:spLocks noChangeArrowheads="1"/>
            </p:cNvSpPr>
            <p:nvPr/>
          </p:nvSpPr>
          <p:spPr bwMode="auto">
            <a:xfrm>
              <a:off x="2789" y="3521"/>
              <a:ext cx="1548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400">
                  <a:latin typeface="Arial Black" pitchFamily="34" charset="0"/>
                </a:rPr>
                <a:t>Instrument Control</a:t>
              </a:r>
            </a:p>
          </p:txBody>
        </p:sp>
        <p:sp>
          <p:nvSpPr>
            <p:cNvPr id="21546" name="Line 57"/>
            <p:cNvSpPr>
              <a:spLocks noChangeShapeType="1"/>
            </p:cNvSpPr>
            <p:nvPr/>
          </p:nvSpPr>
          <p:spPr bwMode="auto">
            <a:xfrm>
              <a:off x="3513" y="3390"/>
              <a:ext cx="0" cy="1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7" name="Text Box 58"/>
            <p:cNvSpPr txBox="1">
              <a:spLocks noChangeArrowheads="1"/>
            </p:cNvSpPr>
            <p:nvPr/>
          </p:nvSpPr>
          <p:spPr bwMode="auto">
            <a:xfrm>
              <a:off x="1746" y="3929"/>
              <a:ext cx="1724" cy="36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altLang="ko-KR" sz="2400" b="1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323850"/>
            <a:ext cx="7793037" cy="1462088"/>
          </a:xfrm>
        </p:spPr>
        <p:txBody>
          <a:bodyPr/>
          <a:lstStyle/>
          <a:p>
            <a:pPr eaLnBrk="1" hangingPunct="1"/>
            <a:r>
              <a:rPr lang="en-US" altLang="ko-KR" smtClean="0">
                <a:latin typeface="Cooper Black" pitchFamily="18" charset="0"/>
              </a:rPr>
              <a:t>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 b="1" smtClean="0"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 eaLnBrk="1" hangingPunct="1"/>
            <a:endParaRPr lang="en-US" altLang="ko-KR" sz="9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ko-KR" b="1" smtClean="0">
                <a:latin typeface="Times New Roman" pitchFamily="18" charset="0"/>
                <a:cs typeface="Times New Roman" pitchFamily="18" charset="0"/>
              </a:rPr>
              <a:t>IUCF</a:t>
            </a:r>
          </a:p>
          <a:p>
            <a:pPr eaLnBrk="1" hangingPunct="1"/>
            <a:endParaRPr lang="en-US" altLang="ko-KR" sz="9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ko-KR" b="1" smtClean="0">
                <a:latin typeface="Times New Roman" pitchFamily="18" charset="0"/>
                <a:cs typeface="Times New Roman" pitchFamily="18" charset="0"/>
              </a:rPr>
              <a:t>TRIUMF</a:t>
            </a:r>
          </a:p>
          <a:p>
            <a:pPr eaLnBrk="1" hangingPunct="1"/>
            <a:endParaRPr lang="en-US" altLang="ko-KR" sz="900" b="1" baseline="30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ko-KR" b="1" baseline="30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ko-KR" b="1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ko-KR" altLang="en-US" b="1" smtClean="0">
                <a:latin typeface="휴먼옛체" pitchFamily="18" charset="-127"/>
                <a:ea typeface="휴먼옛체" pitchFamily="18" charset="-127"/>
                <a:cs typeface="Times New Roman" pitchFamily="18" charset="0"/>
              </a:rPr>
              <a:t>편극핵</a:t>
            </a:r>
          </a:p>
          <a:p>
            <a:pPr eaLnBrk="1" hangingPunct="1"/>
            <a:endParaRPr lang="en-US" altLang="ko-KR" sz="9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ko-KR" b="1" smtClean="0">
                <a:latin typeface="Times New Roman" pitchFamily="18" charset="0"/>
                <a:cs typeface="Times New Roman" pitchFamily="18" charset="0"/>
              </a:rPr>
              <a:t>High Intensity Proton Accelerator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oi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916113"/>
            <a:ext cx="4679950" cy="458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600200" y="293688"/>
            <a:ext cx="4627563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 sz="1600" b="1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827088" y="1284288"/>
            <a:ext cx="7488237" cy="4889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2600" b="1">
                <a:solidFill>
                  <a:srgbClr val="0033CC"/>
                </a:solidFill>
                <a:latin typeface="휴먼옛체" pitchFamily="18" charset="-127"/>
                <a:ea typeface="휴먼옛체" pitchFamily="18" charset="-127"/>
              </a:rPr>
              <a:t>제퍼슨 연구소에서 사용되는 </a:t>
            </a:r>
            <a:r>
              <a:rPr lang="en-US" altLang="ko-KR" sz="2600" b="1" baseline="50000">
                <a:solidFill>
                  <a:srgbClr val="0033CC"/>
                </a:solidFill>
                <a:latin typeface="Times New Roman" pitchFamily="18" charset="0"/>
                <a:ea typeface="휴먼옛체" pitchFamily="18" charset="-127"/>
                <a:cs typeface="Times New Roman" pitchFamily="18" charset="0"/>
              </a:rPr>
              <a:t>3</a:t>
            </a:r>
            <a:r>
              <a:rPr lang="en-US" altLang="ko-KR" sz="2600" b="1">
                <a:solidFill>
                  <a:srgbClr val="0033CC"/>
                </a:solidFill>
                <a:latin typeface="Times New Roman" pitchFamily="18" charset="0"/>
                <a:ea typeface="휴먼옛체" pitchFamily="18" charset="-127"/>
                <a:cs typeface="Times New Roman" pitchFamily="18" charset="0"/>
              </a:rPr>
              <a:t>He</a:t>
            </a:r>
            <a:r>
              <a:rPr lang="en-US" altLang="ko-KR" sz="2600" b="1">
                <a:solidFill>
                  <a:srgbClr val="0033CC"/>
                </a:solidFill>
                <a:latin typeface="휴먼옛체" pitchFamily="18" charset="-127"/>
                <a:ea typeface="휴먼옛체" pitchFamily="18" charset="-127"/>
              </a:rPr>
              <a:t> </a:t>
            </a:r>
            <a:r>
              <a:rPr lang="ko-KR" altLang="en-US" sz="2600" b="1">
                <a:solidFill>
                  <a:srgbClr val="0033CC"/>
                </a:solidFill>
                <a:latin typeface="휴먼옛체" pitchFamily="18" charset="-127"/>
                <a:ea typeface="휴먼옛체" pitchFamily="18" charset="-127"/>
              </a:rPr>
              <a:t>편극핵 장치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0"/>
          <p:cNvGrpSpPr>
            <a:grpSpLocks/>
          </p:cNvGrpSpPr>
          <p:nvPr/>
        </p:nvGrpSpPr>
        <p:grpSpPr bwMode="auto">
          <a:xfrm>
            <a:off x="323850" y="3573463"/>
            <a:ext cx="8713788" cy="1079500"/>
            <a:chOff x="158" y="889"/>
            <a:chExt cx="5648" cy="680"/>
          </a:xfrm>
        </p:grpSpPr>
        <p:sp>
          <p:nvSpPr>
            <p:cNvPr id="13333" name="AutoShape 21"/>
            <p:cNvSpPr>
              <a:spLocks noChangeArrowheads="1"/>
            </p:cNvSpPr>
            <p:nvPr/>
          </p:nvSpPr>
          <p:spPr bwMode="auto">
            <a:xfrm>
              <a:off x="1066" y="889"/>
              <a:ext cx="1179" cy="680"/>
            </a:xfrm>
            <a:prstGeom prst="bevel">
              <a:avLst>
                <a:gd name="adj" fmla="val 8699"/>
              </a:avLst>
            </a:prstGeom>
            <a:gradFill rotWithShape="1">
              <a:gsLst>
                <a:gs pos="0">
                  <a:srgbClr val="0000FF">
                    <a:alpha val="27000"/>
                  </a:srgbClr>
                </a:gs>
                <a:gs pos="50000">
                  <a:schemeClr val="bg1"/>
                </a:gs>
                <a:gs pos="100000">
                  <a:srgbClr val="0000FF">
                    <a:alpha val="27000"/>
                  </a:srgbClr>
                </a:gs>
              </a:gsLst>
              <a:lin ang="0" scaled="1"/>
            </a:gradFill>
            <a:ln w="254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grpSp>
          <p:nvGrpSpPr>
            <p:cNvPr id="23560" name="Group 22"/>
            <p:cNvGrpSpPr>
              <a:grpSpLocks/>
            </p:cNvGrpSpPr>
            <p:nvPr/>
          </p:nvGrpSpPr>
          <p:grpSpPr bwMode="auto">
            <a:xfrm>
              <a:off x="1247" y="1071"/>
              <a:ext cx="816" cy="404"/>
              <a:chOff x="1610" y="2659"/>
              <a:chExt cx="816" cy="404"/>
            </a:xfrm>
          </p:grpSpPr>
          <p:sp>
            <p:nvSpPr>
              <p:cNvPr id="23578" name="Text Box 23"/>
              <p:cNvSpPr txBox="1">
                <a:spLocks noChangeArrowheads="1"/>
              </p:cNvSpPr>
              <p:nvPr/>
            </p:nvSpPr>
            <p:spPr bwMode="auto">
              <a:xfrm>
                <a:off x="1610" y="2659"/>
                <a:ext cx="81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3600">
                    <a:latin typeface="Georgia" pitchFamily="18" charset="0"/>
                  </a:rPr>
                  <a:t> </a:t>
                </a:r>
                <a:r>
                  <a:rPr lang="en-US" altLang="ko-KR" sz="3200" baseline="40000"/>
                  <a:t>3</a:t>
                </a:r>
                <a:r>
                  <a:rPr lang="en-US" altLang="ko-KR" sz="3200">
                    <a:latin typeface="Georgia" pitchFamily="18" charset="0"/>
                  </a:rPr>
                  <a:t>He</a:t>
                </a:r>
              </a:p>
            </p:txBody>
          </p:sp>
          <p:sp>
            <p:nvSpPr>
              <p:cNvPr id="23579" name="Line 24"/>
              <p:cNvSpPr>
                <a:spLocks noChangeShapeType="1"/>
              </p:cNvSpPr>
              <p:nvPr/>
            </p:nvSpPr>
            <p:spPr bwMode="auto">
              <a:xfrm>
                <a:off x="1746" y="2659"/>
                <a:ext cx="49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lg" len="lg"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13337" name="AutoShape 25"/>
            <p:cNvSpPr>
              <a:spLocks noChangeArrowheads="1"/>
            </p:cNvSpPr>
            <p:nvPr/>
          </p:nvSpPr>
          <p:spPr bwMode="auto">
            <a:xfrm>
              <a:off x="158" y="934"/>
              <a:ext cx="771" cy="635"/>
            </a:xfrm>
            <a:prstGeom prst="rightArrow">
              <a:avLst>
                <a:gd name="adj1" fmla="val 58454"/>
                <a:gd name="adj2" fmla="val 32361"/>
              </a:avLst>
            </a:prstGeom>
            <a:gradFill rotWithShape="1">
              <a:gsLst>
                <a:gs pos="0">
                  <a:srgbClr val="CC00FF">
                    <a:alpha val="45000"/>
                  </a:srgbClr>
                </a:gs>
                <a:gs pos="50000">
                  <a:schemeClr val="bg1"/>
                </a:gs>
                <a:gs pos="100000">
                  <a:srgbClr val="CC00FF">
                    <a:alpha val="45000"/>
                  </a:srgbClr>
                </a:gs>
              </a:gsLst>
              <a:lin ang="0" scaled="1"/>
            </a:gradFill>
            <a:ln w="9525">
              <a:solidFill>
                <a:srgbClr val="CC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grpSp>
          <p:nvGrpSpPr>
            <p:cNvPr id="23564" name="Group 26"/>
            <p:cNvGrpSpPr>
              <a:grpSpLocks/>
            </p:cNvGrpSpPr>
            <p:nvPr/>
          </p:nvGrpSpPr>
          <p:grpSpPr bwMode="auto">
            <a:xfrm>
              <a:off x="249" y="1071"/>
              <a:ext cx="454" cy="404"/>
              <a:chOff x="3742" y="1162"/>
              <a:chExt cx="454" cy="404"/>
            </a:xfrm>
          </p:grpSpPr>
          <p:sp>
            <p:nvSpPr>
              <p:cNvPr id="23575" name="Text Box 27"/>
              <p:cNvSpPr txBox="1">
                <a:spLocks noChangeArrowheads="1"/>
              </p:cNvSpPr>
              <p:nvPr/>
            </p:nvSpPr>
            <p:spPr bwMode="auto">
              <a:xfrm>
                <a:off x="3742" y="1162"/>
                <a:ext cx="45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3600">
                    <a:latin typeface="Georgia" pitchFamily="18" charset="0"/>
                  </a:rPr>
                  <a:t> </a:t>
                </a:r>
                <a:r>
                  <a:rPr lang="en-US" altLang="ko-KR" sz="3200">
                    <a:latin typeface="Georgia" pitchFamily="18" charset="0"/>
                  </a:rPr>
                  <a:t>n</a:t>
                </a:r>
              </a:p>
            </p:txBody>
          </p:sp>
          <p:sp>
            <p:nvSpPr>
              <p:cNvPr id="23576" name="Line 28"/>
              <p:cNvSpPr>
                <a:spLocks noChangeShapeType="1"/>
              </p:cNvSpPr>
              <p:nvPr/>
            </p:nvSpPr>
            <p:spPr bwMode="auto">
              <a:xfrm>
                <a:off x="3833" y="1207"/>
                <a:ext cx="27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lg" len="lg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3577" name="Line 29"/>
              <p:cNvSpPr>
                <a:spLocks noChangeShapeType="1"/>
              </p:cNvSpPr>
              <p:nvPr/>
            </p:nvSpPr>
            <p:spPr bwMode="auto">
              <a:xfrm>
                <a:off x="3833" y="1253"/>
                <a:ext cx="27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arrow" w="lg" len="lg"/>
                <a:tailEnd type="none" w="lg" len="lg"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23565" name="Group 30"/>
            <p:cNvGrpSpPr>
              <a:grpSpLocks/>
            </p:cNvGrpSpPr>
            <p:nvPr/>
          </p:nvGrpSpPr>
          <p:grpSpPr bwMode="auto">
            <a:xfrm>
              <a:off x="2426" y="934"/>
              <a:ext cx="772" cy="635"/>
              <a:chOff x="2472" y="572"/>
              <a:chExt cx="772" cy="635"/>
            </a:xfrm>
          </p:grpSpPr>
          <p:sp>
            <p:nvSpPr>
              <p:cNvPr id="13343" name="AutoShape 31"/>
              <p:cNvSpPr>
                <a:spLocks noChangeArrowheads="1"/>
              </p:cNvSpPr>
              <p:nvPr/>
            </p:nvSpPr>
            <p:spPr bwMode="auto">
              <a:xfrm>
                <a:off x="2472" y="572"/>
                <a:ext cx="772" cy="635"/>
              </a:xfrm>
              <a:prstGeom prst="rightArrow">
                <a:avLst>
                  <a:gd name="adj1" fmla="val 58454"/>
                  <a:gd name="adj2" fmla="val 32403"/>
                </a:avLst>
              </a:prstGeom>
              <a:gradFill rotWithShape="1">
                <a:gsLst>
                  <a:gs pos="0">
                    <a:srgbClr val="0000FF">
                      <a:alpha val="45000"/>
                    </a:srgbClr>
                  </a:gs>
                  <a:gs pos="50000">
                    <a:schemeClr val="bg1"/>
                  </a:gs>
                  <a:gs pos="100000">
                    <a:srgbClr val="0000FF">
                      <a:alpha val="45000"/>
                    </a:srgbClr>
                  </a:gs>
                </a:gsLst>
                <a:lin ang="0" scaled="1"/>
              </a:gra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charset="-127"/>
                  <a:ea typeface="굴림" charset="-127"/>
                </a:endParaRPr>
              </a:p>
            </p:txBody>
          </p:sp>
          <p:grpSp>
            <p:nvGrpSpPr>
              <p:cNvPr id="23572" name="Group 32"/>
              <p:cNvGrpSpPr>
                <a:grpSpLocks/>
              </p:cNvGrpSpPr>
              <p:nvPr/>
            </p:nvGrpSpPr>
            <p:grpSpPr bwMode="auto">
              <a:xfrm>
                <a:off x="2608" y="709"/>
                <a:ext cx="454" cy="404"/>
                <a:chOff x="3605" y="346"/>
                <a:chExt cx="454" cy="404"/>
              </a:xfrm>
            </p:grpSpPr>
            <p:sp>
              <p:nvSpPr>
                <p:cNvPr id="23573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3605" y="346"/>
                  <a:ext cx="454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ko-KR" sz="3600">
                      <a:latin typeface="Georgia" pitchFamily="18" charset="0"/>
                    </a:rPr>
                    <a:t> n</a:t>
                  </a:r>
                </a:p>
              </p:txBody>
            </p:sp>
            <p:sp>
              <p:nvSpPr>
                <p:cNvPr id="23574" name="Line 34"/>
                <p:cNvSpPr>
                  <a:spLocks noChangeShapeType="1"/>
                </p:cNvSpPr>
                <p:nvPr/>
              </p:nvSpPr>
              <p:spPr bwMode="auto">
                <a:xfrm>
                  <a:off x="3696" y="437"/>
                  <a:ext cx="27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arrow" w="lg" len="lg"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23566" name="Group 35"/>
            <p:cNvGrpSpPr>
              <a:grpSpLocks/>
            </p:cNvGrpSpPr>
            <p:nvPr/>
          </p:nvGrpSpPr>
          <p:grpSpPr bwMode="auto">
            <a:xfrm>
              <a:off x="3265" y="1071"/>
              <a:ext cx="2541" cy="404"/>
              <a:chOff x="3265" y="1071"/>
              <a:chExt cx="2541" cy="404"/>
            </a:xfrm>
          </p:grpSpPr>
          <p:sp>
            <p:nvSpPr>
              <p:cNvPr id="23567" name="Text Box 36"/>
              <p:cNvSpPr txBox="1">
                <a:spLocks noChangeArrowheads="1"/>
              </p:cNvSpPr>
              <p:nvPr/>
            </p:nvSpPr>
            <p:spPr bwMode="auto">
              <a:xfrm>
                <a:off x="3265" y="1071"/>
                <a:ext cx="2541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b="1">
                    <a:latin typeface="Times New Roman" pitchFamily="18" charset="0"/>
                    <a:ea typeface="굴림체" pitchFamily="49" charset="-127"/>
                    <a:cs typeface="Times New Roman" pitchFamily="18" charset="0"/>
                  </a:rPr>
                  <a:t>Neutron Polarizer-Spin Filter                 </a:t>
                </a:r>
                <a:r>
                  <a:rPr lang="en-US" altLang="ko-KR" b="1" i="1">
                    <a:latin typeface="Times New Roman" pitchFamily="18" charset="0"/>
                    <a:ea typeface="굴림체" pitchFamily="49" charset="-127"/>
                    <a:cs typeface="Times New Roman" pitchFamily="18" charset="0"/>
                  </a:rPr>
                  <a:t>n</a:t>
                </a:r>
                <a:r>
                  <a:rPr lang="en-US" altLang="ko-KR" b="1">
                    <a:latin typeface="Times New Roman" pitchFamily="18" charset="0"/>
                    <a:ea typeface="굴림체" pitchFamily="49" charset="-127"/>
                    <a:cs typeface="Times New Roman" pitchFamily="18" charset="0"/>
                  </a:rPr>
                  <a:t> + </a:t>
                </a:r>
                <a:r>
                  <a:rPr lang="en-US" altLang="ko-KR" b="1" baseline="40000">
                    <a:latin typeface="Times New Roman" pitchFamily="18" charset="0"/>
                    <a:ea typeface="굴림체" pitchFamily="49" charset="-127"/>
                    <a:cs typeface="Times New Roman" pitchFamily="18" charset="0"/>
                  </a:rPr>
                  <a:t>3</a:t>
                </a:r>
                <a:r>
                  <a:rPr lang="en-US" altLang="ko-KR" b="1" i="1">
                    <a:latin typeface="Times New Roman" pitchFamily="18" charset="0"/>
                    <a:ea typeface="굴림체" pitchFamily="49" charset="-127"/>
                    <a:cs typeface="Times New Roman" pitchFamily="18" charset="0"/>
                  </a:rPr>
                  <a:t>He</a:t>
                </a:r>
                <a:r>
                  <a:rPr lang="en-US" altLang="ko-KR" b="1">
                    <a:latin typeface="Times New Roman" pitchFamily="18" charset="0"/>
                    <a:ea typeface="굴림체" pitchFamily="49" charset="-127"/>
                    <a:cs typeface="Times New Roman" pitchFamily="18" charset="0"/>
                  </a:rPr>
                  <a:t>       </a:t>
                </a:r>
                <a:r>
                  <a:rPr lang="en-US" altLang="ko-KR" b="1" i="1">
                    <a:latin typeface="Times New Roman" pitchFamily="18" charset="0"/>
                    <a:ea typeface="굴림체" pitchFamily="49" charset="-127"/>
                    <a:cs typeface="Times New Roman" pitchFamily="18" charset="0"/>
                  </a:rPr>
                  <a:t>p</a:t>
                </a:r>
                <a:r>
                  <a:rPr lang="en-US" altLang="ko-KR" b="1">
                    <a:latin typeface="Times New Roman" pitchFamily="18" charset="0"/>
                    <a:ea typeface="굴림체" pitchFamily="49" charset="-127"/>
                    <a:cs typeface="Times New Roman" pitchFamily="18" charset="0"/>
                  </a:rPr>
                  <a:t> +  </a:t>
                </a:r>
                <a:r>
                  <a:rPr lang="en-US" altLang="ko-KR" b="1" baseline="40000">
                    <a:latin typeface="Times New Roman" pitchFamily="18" charset="0"/>
                    <a:ea typeface="굴림체" pitchFamily="49" charset="-127"/>
                    <a:cs typeface="Times New Roman" pitchFamily="18" charset="0"/>
                  </a:rPr>
                  <a:t>3</a:t>
                </a:r>
                <a:r>
                  <a:rPr lang="en-US" altLang="ko-KR" b="1" i="1">
                    <a:latin typeface="Times New Roman" pitchFamily="18" charset="0"/>
                    <a:ea typeface="굴림체" pitchFamily="49" charset="-127"/>
                    <a:cs typeface="Times New Roman" pitchFamily="18" charset="0"/>
                  </a:rPr>
                  <a:t>T</a:t>
                </a:r>
                <a:r>
                  <a:rPr lang="en-US" altLang="ko-KR" b="1">
                    <a:latin typeface="Times New Roman" pitchFamily="18" charset="0"/>
                    <a:ea typeface="굴림체" pitchFamily="49" charset="-127"/>
                    <a:cs typeface="Times New Roman" pitchFamily="18" charset="0"/>
                  </a:rPr>
                  <a:t> (J=0 resonance)</a:t>
                </a:r>
              </a:p>
            </p:txBody>
          </p:sp>
          <p:sp>
            <p:nvSpPr>
              <p:cNvPr id="23568" name="Line 37"/>
              <p:cNvSpPr>
                <a:spLocks noChangeShapeType="1"/>
              </p:cNvSpPr>
              <p:nvPr/>
            </p:nvSpPr>
            <p:spPr bwMode="auto">
              <a:xfrm>
                <a:off x="3826" y="1372"/>
                <a:ext cx="18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sp>
        <p:nvSpPr>
          <p:cNvPr id="23555" name="Rectangle 39"/>
          <p:cNvSpPr>
            <a:spLocks noGrp="1" noChangeArrowheads="1"/>
          </p:cNvSpPr>
          <p:nvPr>
            <p:ph type="title"/>
          </p:nvPr>
        </p:nvSpPr>
        <p:spPr>
          <a:xfrm>
            <a:off x="1150938" y="2214563"/>
            <a:ext cx="7381875" cy="493712"/>
          </a:xfrm>
        </p:spPr>
        <p:txBody>
          <a:bodyPr/>
          <a:lstStyle/>
          <a:p>
            <a:pPr eaLnBrk="1" hangingPunct="1"/>
            <a:r>
              <a:rPr lang="en-US" altLang="ko-KR" sz="2400" b="1" smtClean="0">
                <a:latin typeface="Times New Roman" pitchFamily="18" charset="0"/>
                <a:cs typeface="Times New Roman" pitchFamily="18" charset="0"/>
              </a:rPr>
              <a:t>Neutron Scattering for Material Science Research</a:t>
            </a:r>
          </a:p>
        </p:txBody>
      </p:sp>
      <p:sp>
        <p:nvSpPr>
          <p:cNvPr id="24" name="Rectangle 39"/>
          <p:cNvSpPr txBox="1">
            <a:spLocks noChangeArrowheads="1"/>
          </p:cNvSpPr>
          <p:nvPr/>
        </p:nvSpPr>
        <p:spPr bwMode="auto">
          <a:xfrm>
            <a:off x="1190625" y="1285875"/>
            <a:ext cx="73818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US" altLang="ko-KR" sz="32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Spin Filter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4"/>
          <p:cNvSpPr>
            <a:spLocks noGrp="1" noChangeArrowheads="1"/>
          </p:cNvSpPr>
          <p:nvPr>
            <p:ph type="title"/>
          </p:nvPr>
        </p:nvSpPr>
        <p:spPr>
          <a:xfrm>
            <a:off x="1116013" y="1331913"/>
            <a:ext cx="5813425" cy="479425"/>
          </a:xfrm>
        </p:spPr>
        <p:txBody>
          <a:bodyPr/>
          <a:lstStyle/>
          <a:p>
            <a:pPr eaLnBrk="1" hangingPunct="1"/>
            <a:r>
              <a:rPr lang="ko-KR" altLang="en-US" sz="3200" b="1" smtClean="0">
                <a:solidFill>
                  <a:srgbClr val="0033CC"/>
                </a:solidFill>
                <a:latin typeface="휴먼옛체" pitchFamily="18" charset="-127"/>
                <a:ea typeface="휴먼옛체" pitchFamily="18" charset="-127"/>
              </a:rPr>
              <a:t>물과 </a:t>
            </a:r>
            <a:r>
              <a:rPr lang="en-US" altLang="ko-KR" sz="3200" b="1" baseline="30000" smtClean="0">
                <a:solidFill>
                  <a:srgbClr val="0033CC"/>
                </a:solidFill>
                <a:latin typeface="휴먼옛체" pitchFamily="18" charset="-127"/>
                <a:ea typeface="휴먼옛체" pitchFamily="18" charset="-127"/>
              </a:rPr>
              <a:t>3</a:t>
            </a:r>
            <a:r>
              <a:rPr lang="en-US" altLang="ko-KR" sz="3200" b="1" smtClean="0">
                <a:solidFill>
                  <a:srgbClr val="0033CC"/>
                </a:solidFill>
                <a:latin typeface="Times New Roman" pitchFamily="18" charset="0"/>
                <a:ea typeface="휴먼옛체" pitchFamily="18" charset="-127"/>
                <a:cs typeface="Times New Roman" pitchFamily="18" charset="0"/>
              </a:rPr>
              <a:t>He</a:t>
            </a:r>
            <a:r>
              <a:rPr lang="ko-KR" altLang="en-US" sz="3200" b="1" smtClean="0">
                <a:solidFill>
                  <a:srgbClr val="0033CC"/>
                </a:solidFill>
                <a:latin typeface="휴먼옛체" pitchFamily="18" charset="-127"/>
                <a:ea typeface="휴먼옛체" pitchFamily="18" charset="-127"/>
              </a:rPr>
              <a:t>의 </a:t>
            </a:r>
            <a:r>
              <a:rPr lang="en-US" altLang="ko-KR" sz="3200" b="1" smtClean="0">
                <a:solidFill>
                  <a:srgbClr val="0033CC"/>
                </a:solidFill>
                <a:latin typeface="Times New Roman" pitchFamily="18" charset="0"/>
                <a:ea typeface="휴먼옛체" pitchFamily="18" charset="-127"/>
              </a:rPr>
              <a:t>MRI</a:t>
            </a:r>
            <a:r>
              <a:rPr lang="en-US" altLang="ko-KR" sz="3200" b="1" smtClean="0">
                <a:solidFill>
                  <a:srgbClr val="0033CC"/>
                </a:solidFill>
                <a:latin typeface="휴먼옛체" pitchFamily="18" charset="-127"/>
                <a:ea typeface="휴먼옛체" pitchFamily="18" charset="-127"/>
              </a:rPr>
              <a:t> </a:t>
            </a:r>
            <a:r>
              <a:rPr lang="ko-KR" altLang="en-US" sz="3200" b="1" smtClean="0">
                <a:solidFill>
                  <a:srgbClr val="0033CC"/>
                </a:solidFill>
                <a:latin typeface="휴먼옛체" pitchFamily="18" charset="-127"/>
                <a:ea typeface="휴먼옛체" pitchFamily="18" charset="-127"/>
              </a:rPr>
              <a:t>영상비교</a:t>
            </a:r>
          </a:p>
        </p:txBody>
      </p:sp>
      <p:pic>
        <p:nvPicPr>
          <p:cNvPr id="24579" name="Picture 18" descr="strange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85888" y="2079625"/>
            <a:ext cx="6811962" cy="3941763"/>
          </a:xfrm>
          <a:noFill/>
        </p:spPr>
      </p:pic>
      <p:sp>
        <p:nvSpPr>
          <p:cNvPr id="24580" name="Rectangle 19"/>
          <p:cNvSpPr>
            <a:spLocks noChangeArrowheads="1"/>
          </p:cNvSpPr>
          <p:nvPr/>
        </p:nvSpPr>
        <p:spPr bwMode="auto">
          <a:xfrm>
            <a:off x="900113" y="2924175"/>
            <a:ext cx="10795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altLang="ko-KR" sz="2000" b="1">
                <a:latin typeface="Times New Roman" pitchFamily="18" charset="0"/>
                <a:cs typeface="Times New Roman" pitchFamily="18" charset="0"/>
              </a:rPr>
              <a:t>2 Tesla</a:t>
            </a:r>
          </a:p>
        </p:txBody>
      </p:sp>
      <p:sp>
        <p:nvSpPr>
          <p:cNvPr id="24581" name="Rectangle 20"/>
          <p:cNvSpPr>
            <a:spLocks noChangeArrowheads="1"/>
          </p:cNvSpPr>
          <p:nvPr/>
        </p:nvSpPr>
        <p:spPr bwMode="auto">
          <a:xfrm>
            <a:off x="827088" y="4940300"/>
            <a:ext cx="14398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altLang="ko-KR" sz="2000" b="1">
                <a:latin typeface="Times New Roman" pitchFamily="18" charset="0"/>
                <a:cs typeface="Times New Roman" pitchFamily="18" charset="0"/>
              </a:rPr>
              <a:t>21 Gauss</a:t>
            </a:r>
          </a:p>
        </p:txBody>
      </p:sp>
      <p:sp>
        <p:nvSpPr>
          <p:cNvPr id="24582" name="Rectangle 21"/>
          <p:cNvSpPr>
            <a:spLocks noChangeArrowheads="1"/>
          </p:cNvSpPr>
          <p:nvPr/>
        </p:nvSpPr>
        <p:spPr bwMode="auto">
          <a:xfrm>
            <a:off x="2700338" y="6165850"/>
            <a:ext cx="10795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altLang="ko-KR" sz="2000" b="1">
                <a:latin typeface="Times New Roman" pitchFamily="18" charset="0"/>
                <a:cs typeface="Times New Roman" pitchFamily="18" charset="0"/>
              </a:rPr>
              <a:t>Water</a:t>
            </a:r>
          </a:p>
        </p:txBody>
      </p:sp>
      <p:sp>
        <p:nvSpPr>
          <p:cNvPr id="24583" name="Rectangle 22"/>
          <p:cNvSpPr>
            <a:spLocks noChangeArrowheads="1"/>
          </p:cNvSpPr>
          <p:nvPr/>
        </p:nvSpPr>
        <p:spPr bwMode="auto">
          <a:xfrm>
            <a:off x="4706938" y="6165850"/>
            <a:ext cx="10795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altLang="ko-KR" sz="2000" b="1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ko-KR" sz="2000" b="1">
                <a:latin typeface="Times New Roman" pitchFamily="18" charset="0"/>
                <a:cs typeface="Times New Roman" pitchFamily="18" charset="0"/>
              </a:rPr>
              <a:t>He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395288" y="642938"/>
            <a:ext cx="8605837" cy="5059362"/>
            <a:chOff x="158" y="119"/>
            <a:chExt cx="5421" cy="3187"/>
          </a:xfrm>
        </p:grpSpPr>
        <p:grpSp>
          <p:nvGrpSpPr>
            <p:cNvPr id="25604" name="Group 3"/>
            <p:cNvGrpSpPr>
              <a:grpSpLocks/>
            </p:cNvGrpSpPr>
            <p:nvPr/>
          </p:nvGrpSpPr>
          <p:grpSpPr bwMode="auto">
            <a:xfrm>
              <a:off x="158" y="1207"/>
              <a:ext cx="5421" cy="2099"/>
              <a:chOff x="158" y="1207"/>
              <a:chExt cx="5421" cy="2099"/>
            </a:xfrm>
          </p:grpSpPr>
          <p:pic>
            <p:nvPicPr>
              <p:cNvPr id="25606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152" y="1207"/>
                <a:ext cx="2427" cy="20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5607" name="Group 5"/>
              <p:cNvGrpSpPr>
                <a:grpSpLocks/>
              </p:cNvGrpSpPr>
              <p:nvPr/>
            </p:nvGrpSpPr>
            <p:grpSpPr bwMode="auto">
              <a:xfrm>
                <a:off x="158" y="1389"/>
                <a:ext cx="772" cy="499"/>
                <a:chOff x="612" y="1389"/>
                <a:chExt cx="772" cy="499"/>
              </a:xfrm>
            </p:grpSpPr>
            <p:sp>
              <p:nvSpPr>
                <p:cNvPr id="11270" name="Rectangle 6"/>
                <p:cNvSpPr>
                  <a:spLocks noChangeArrowheads="1"/>
                </p:cNvSpPr>
                <p:nvPr/>
              </p:nvSpPr>
              <p:spPr bwMode="auto">
                <a:xfrm>
                  <a:off x="612" y="1389"/>
                  <a:ext cx="772" cy="49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folHlink">
                        <a:alpha val="50000"/>
                      </a:schemeClr>
                    </a:gs>
                    <a:gs pos="50000">
                      <a:schemeClr val="bg1">
                        <a:alpha val="50000"/>
                      </a:schemeClr>
                    </a:gs>
                    <a:gs pos="100000">
                      <a:schemeClr val="folHlink">
                        <a:alpha val="50000"/>
                      </a:scheme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2562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657" y="1423"/>
                  <a:ext cx="726" cy="4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ko-KR" sz="1600" b="1">
                      <a:latin typeface="Times New Roman" pitchFamily="18" charset="0"/>
                      <a:cs typeface="Times New Roman" pitchFamily="18" charset="0"/>
                    </a:rPr>
                    <a:t>   Pulse</a:t>
                  </a:r>
                </a:p>
                <a:p>
                  <a:pPr>
                    <a:spcBef>
                      <a:spcPct val="50000"/>
                    </a:spcBef>
                  </a:pPr>
                  <a:r>
                    <a:rPr lang="en-US" altLang="ko-KR" sz="1600" b="1">
                      <a:latin typeface="Times New Roman" pitchFamily="18" charset="0"/>
                      <a:cs typeface="Times New Roman" pitchFamily="18" charset="0"/>
                    </a:rPr>
                    <a:t>Generator</a:t>
                  </a:r>
                </a:p>
              </p:txBody>
            </p:sp>
          </p:grpSp>
          <p:grpSp>
            <p:nvGrpSpPr>
              <p:cNvPr id="25608" name="Group 8"/>
              <p:cNvGrpSpPr>
                <a:grpSpLocks/>
              </p:cNvGrpSpPr>
              <p:nvPr/>
            </p:nvGrpSpPr>
            <p:grpSpPr bwMode="auto">
              <a:xfrm>
                <a:off x="1156" y="1298"/>
                <a:ext cx="772" cy="862"/>
                <a:chOff x="1882" y="1298"/>
                <a:chExt cx="772" cy="862"/>
              </a:xfrm>
            </p:grpSpPr>
            <p:sp>
              <p:nvSpPr>
                <p:cNvPr id="11273" name="Rectangle 9"/>
                <p:cNvSpPr>
                  <a:spLocks noChangeArrowheads="1"/>
                </p:cNvSpPr>
                <p:nvPr/>
              </p:nvSpPr>
              <p:spPr bwMode="auto">
                <a:xfrm>
                  <a:off x="1882" y="1298"/>
                  <a:ext cx="772" cy="8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folHlink">
                        <a:alpha val="50000"/>
                      </a:schemeClr>
                    </a:gs>
                    <a:gs pos="50000">
                      <a:schemeClr val="bg1">
                        <a:alpha val="50000"/>
                      </a:schemeClr>
                    </a:gs>
                    <a:gs pos="100000">
                      <a:schemeClr val="folHlink">
                        <a:alpha val="50000"/>
                      </a:scheme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2562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927" y="1389"/>
                  <a:ext cx="725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ko-KR" sz="1600" b="1">
                      <a:latin typeface="Times New Roman" pitchFamily="18" charset="0"/>
                      <a:cs typeface="Times New Roman" pitchFamily="18" charset="0"/>
                    </a:rPr>
                    <a:t>Transmit-</a:t>
                  </a:r>
                </a:p>
                <a:p>
                  <a:pPr>
                    <a:spcBef>
                      <a:spcPct val="50000"/>
                    </a:spcBef>
                  </a:pPr>
                  <a:r>
                    <a:rPr lang="en-US" altLang="ko-KR" sz="1600" b="1">
                      <a:latin typeface="Times New Roman" pitchFamily="18" charset="0"/>
                      <a:cs typeface="Times New Roman" pitchFamily="18" charset="0"/>
                    </a:rPr>
                    <a:t> Receive</a:t>
                  </a:r>
                </a:p>
                <a:p>
                  <a:pPr>
                    <a:spcBef>
                      <a:spcPct val="50000"/>
                    </a:spcBef>
                  </a:pPr>
                  <a:r>
                    <a:rPr lang="en-US" altLang="ko-KR" sz="1600" b="1">
                      <a:latin typeface="Times New Roman" pitchFamily="18" charset="0"/>
                      <a:cs typeface="Times New Roman" pitchFamily="18" charset="0"/>
                    </a:rPr>
                    <a:t>  Switch</a:t>
                  </a:r>
                </a:p>
              </p:txBody>
            </p:sp>
          </p:grpSp>
          <p:grpSp>
            <p:nvGrpSpPr>
              <p:cNvPr id="25609" name="Group 11"/>
              <p:cNvGrpSpPr>
                <a:grpSpLocks/>
              </p:cNvGrpSpPr>
              <p:nvPr/>
            </p:nvGrpSpPr>
            <p:grpSpPr bwMode="auto">
              <a:xfrm>
                <a:off x="2154" y="1434"/>
                <a:ext cx="772" cy="499"/>
                <a:chOff x="3198" y="1434"/>
                <a:chExt cx="772" cy="499"/>
              </a:xfrm>
            </p:grpSpPr>
            <p:sp>
              <p:nvSpPr>
                <p:cNvPr id="11276" name="Rectangle 12"/>
                <p:cNvSpPr>
                  <a:spLocks noChangeArrowheads="1"/>
                </p:cNvSpPr>
                <p:nvPr/>
              </p:nvSpPr>
              <p:spPr bwMode="auto">
                <a:xfrm>
                  <a:off x="3198" y="1434"/>
                  <a:ext cx="772" cy="49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folHlink">
                        <a:alpha val="50000"/>
                      </a:schemeClr>
                    </a:gs>
                    <a:gs pos="50000">
                      <a:schemeClr val="bg1">
                        <a:alpha val="50000"/>
                      </a:schemeClr>
                    </a:gs>
                    <a:gs pos="100000">
                      <a:schemeClr val="folHlink">
                        <a:alpha val="50000"/>
                      </a:scheme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2562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334" y="1480"/>
                  <a:ext cx="590" cy="4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ko-KR" sz="1600" b="1">
                      <a:latin typeface="Times New Roman" pitchFamily="18" charset="0"/>
                      <a:cs typeface="Times New Roman" pitchFamily="18" charset="0"/>
                    </a:rPr>
                    <a:t>Tuned</a:t>
                  </a:r>
                </a:p>
                <a:p>
                  <a:pPr>
                    <a:spcBef>
                      <a:spcPct val="50000"/>
                    </a:spcBef>
                  </a:pPr>
                  <a:r>
                    <a:rPr lang="en-US" altLang="ko-KR" sz="1600" b="1">
                      <a:latin typeface="Times New Roman" pitchFamily="18" charset="0"/>
                      <a:cs typeface="Times New Roman" pitchFamily="18" charset="0"/>
                    </a:rPr>
                    <a:t>  Coil</a:t>
                  </a:r>
                </a:p>
              </p:txBody>
            </p:sp>
          </p:grpSp>
          <p:grpSp>
            <p:nvGrpSpPr>
              <p:cNvPr id="25610" name="Group 14"/>
              <p:cNvGrpSpPr>
                <a:grpSpLocks/>
              </p:cNvGrpSpPr>
              <p:nvPr/>
            </p:nvGrpSpPr>
            <p:grpSpPr bwMode="auto">
              <a:xfrm>
                <a:off x="158" y="2704"/>
                <a:ext cx="907" cy="499"/>
                <a:chOff x="612" y="2523"/>
                <a:chExt cx="907" cy="499"/>
              </a:xfrm>
            </p:grpSpPr>
            <p:sp>
              <p:nvSpPr>
                <p:cNvPr id="11279" name="Rectangle 15"/>
                <p:cNvSpPr>
                  <a:spLocks noChangeArrowheads="1"/>
                </p:cNvSpPr>
                <p:nvPr/>
              </p:nvSpPr>
              <p:spPr bwMode="auto">
                <a:xfrm>
                  <a:off x="612" y="2523"/>
                  <a:ext cx="772" cy="49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folHlink">
                        <a:alpha val="50000"/>
                      </a:schemeClr>
                    </a:gs>
                    <a:gs pos="50000">
                      <a:schemeClr val="bg1">
                        <a:alpha val="50000"/>
                      </a:schemeClr>
                    </a:gs>
                    <a:gs pos="100000">
                      <a:schemeClr val="folHlink">
                        <a:alpha val="50000"/>
                      </a:scheme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2562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657" y="2659"/>
                  <a:ext cx="862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ko-KR" sz="1600" b="1">
                      <a:latin typeface="Times New Roman" pitchFamily="18" charset="0"/>
                      <a:cs typeface="Times New Roman" pitchFamily="18" charset="0"/>
                    </a:rPr>
                    <a:t>Computer</a:t>
                  </a:r>
                </a:p>
              </p:txBody>
            </p:sp>
          </p:grpSp>
          <p:grpSp>
            <p:nvGrpSpPr>
              <p:cNvPr id="25611" name="Group 17"/>
              <p:cNvGrpSpPr>
                <a:grpSpLocks/>
              </p:cNvGrpSpPr>
              <p:nvPr/>
            </p:nvGrpSpPr>
            <p:grpSpPr bwMode="auto">
              <a:xfrm>
                <a:off x="1156" y="2704"/>
                <a:ext cx="816" cy="499"/>
                <a:chOff x="1882" y="2614"/>
                <a:chExt cx="816" cy="499"/>
              </a:xfrm>
            </p:grpSpPr>
            <p:sp>
              <p:nvSpPr>
                <p:cNvPr id="11282" name="Rectangle 18"/>
                <p:cNvSpPr>
                  <a:spLocks noChangeArrowheads="1"/>
                </p:cNvSpPr>
                <p:nvPr/>
              </p:nvSpPr>
              <p:spPr bwMode="auto">
                <a:xfrm>
                  <a:off x="1882" y="2614"/>
                  <a:ext cx="772" cy="49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folHlink">
                        <a:alpha val="50000"/>
                      </a:schemeClr>
                    </a:gs>
                    <a:gs pos="50000">
                      <a:schemeClr val="bg1">
                        <a:alpha val="50000"/>
                      </a:schemeClr>
                    </a:gs>
                    <a:gs pos="100000">
                      <a:schemeClr val="folHlink">
                        <a:alpha val="50000"/>
                      </a:scheme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25620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882" y="2659"/>
                  <a:ext cx="816" cy="4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ko-KR" sz="1600" b="1">
                      <a:latin typeface="Times New Roman" pitchFamily="18" charset="0"/>
                      <a:cs typeface="Times New Roman" pitchFamily="18" charset="0"/>
                    </a:rPr>
                    <a:t>     A/D</a:t>
                  </a:r>
                </a:p>
                <a:p>
                  <a:pPr>
                    <a:spcBef>
                      <a:spcPct val="50000"/>
                    </a:spcBef>
                  </a:pPr>
                  <a:r>
                    <a:rPr lang="en-US" altLang="ko-KR" sz="1600" b="1">
                      <a:latin typeface="Times New Roman" pitchFamily="18" charset="0"/>
                      <a:cs typeface="Times New Roman" pitchFamily="18" charset="0"/>
                    </a:rPr>
                    <a:t> Converter</a:t>
                  </a:r>
                </a:p>
              </p:txBody>
            </p:sp>
          </p:grpSp>
          <p:sp>
            <p:nvSpPr>
              <p:cNvPr id="25612" name="Line 20"/>
              <p:cNvSpPr>
                <a:spLocks noChangeShapeType="1"/>
              </p:cNvSpPr>
              <p:nvPr/>
            </p:nvSpPr>
            <p:spPr bwMode="auto">
              <a:xfrm>
                <a:off x="930" y="1616"/>
                <a:ext cx="226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13" name="Line 21"/>
              <p:cNvSpPr>
                <a:spLocks noChangeShapeType="1"/>
              </p:cNvSpPr>
              <p:nvPr/>
            </p:nvSpPr>
            <p:spPr bwMode="auto">
              <a:xfrm>
                <a:off x="930" y="2976"/>
                <a:ext cx="226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14" name="Line 22"/>
              <p:cNvSpPr>
                <a:spLocks noChangeShapeType="1"/>
              </p:cNvSpPr>
              <p:nvPr/>
            </p:nvSpPr>
            <p:spPr bwMode="auto">
              <a:xfrm>
                <a:off x="1927" y="1570"/>
                <a:ext cx="227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15" name="Line 23"/>
              <p:cNvSpPr>
                <a:spLocks noChangeShapeType="1"/>
              </p:cNvSpPr>
              <p:nvPr/>
            </p:nvSpPr>
            <p:spPr bwMode="auto">
              <a:xfrm flipH="1">
                <a:off x="1927" y="1797"/>
                <a:ext cx="227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16" name="Line 24"/>
              <p:cNvSpPr>
                <a:spLocks noChangeShapeType="1"/>
              </p:cNvSpPr>
              <p:nvPr/>
            </p:nvSpPr>
            <p:spPr bwMode="auto">
              <a:xfrm>
                <a:off x="2925" y="1570"/>
                <a:ext cx="227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17" name="Line 25"/>
              <p:cNvSpPr>
                <a:spLocks noChangeShapeType="1"/>
              </p:cNvSpPr>
              <p:nvPr/>
            </p:nvSpPr>
            <p:spPr bwMode="auto">
              <a:xfrm flipH="1">
                <a:off x="2925" y="1797"/>
                <a:ext cx="227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18" name="Line 26"/>
              <p:cNvSpPr>
                <a:spLocks noChangeShapeType="1"/>
              </p:cNvSpPr>
              <p:nvPr/>
            </p:nvSpPr>
            <p:spPr bwMode="auto">
              <a:xfrm>
                <a:off x="1519" y="2160"/>
                <a:ext cx="0" cy="544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25605" name="Rectangle 27"/>
            <p:cNvSpPr>
              <a:spLocks noChangeArrowheads="1"/>
            </p:cNvSpPr>
            <p:nvPr/>
          </p:nvSpPr>
          <p:spPr bwMode="auto">
            <a:xfrm>
              <a:off x="793" y="119"/>
              <a:ext cx="4002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endParaRPr lang="en-US" altLang="ko-KR" sz="3600" b="1">
                <a:solidFill>
                  <a:srgbClr val="0033CC"/>
                </a:solidFill>
              </a:endParaRPr>
            </a:p>
          </p:txBody>
        </p:sp>
      </p:grpSp>
      <p:sp>
        <p:nvSpPr>
          <p:cNvPr id="25603" name="Rectangle 28"/>
          <p:cNvSpPr>
            <a:spLocks noGrp="1" noChangeArrowheads="1"/>
          </p:cNvSpPr>
          <p:nvPr>
            <p:ph type="title"/>
          </p:nvPr>
        </p:nvSpPr>
        <p:spPr>
          <a:xfrm>
            <a:off x="1168400" y="1263650"/>
            <a:ext cx="6537325" cy="509588"/>
          </a:xfrm>
        </p:spPr>
        <p:txBody>
          <a:bodyPr/>
          <a:lstStyle/>
          <a:p>
            <a:pPr eaLnBrk="1" hangingPunct="1"/>
            <a:r>
              <a:rPr lang="ko-KR" altLang="en-US" sz="3200" b="1" smtClean="0">
                <a:solidFill>
                  <a:srgbClr val="0033CC"/>
                </a:solidFill>
                <a:latin typeface="휴먼옛체" pitchFamily="18" charset="-127"/>
                <a:ea typeface="휴먼옛체" pitchFamily="18" charset="-127"/>
              </a:rPr>
              <a:t>펄스형 </a:t>
            </a:r>
            <a:r>
              <a:rPr lang="en-US" altLang="ko-KR" sz="3200" b="1" smtClean="0">
                <a:solidFill>
                  <a:srgbClr val="0033CC"/>
                </a:solidFill>
                <a:latin typeface="Times New Roman" pitchFamily="18" charset="0"/>
                <a:ea typeface="휴먼옛체" pitchFamily="18" charset="-127"/>
                <a:cs typeface="Times New Roman" pitchFamily="18" charset="0"/>
              </a:rPr>
              <a:t>NMR</a:t>
            </a:r>
            <a:r>
              <a:rPr lang="en-US" altLang="ko-KR" sz="3200" b="1" smtClean="0">
                <a:solidFill>
                  <a:srgbClr val="0033CC"/>
                </a:solidFill>
                <a:latin typeface="휴먼옛체" pitchFamily="18" charset="-127"/>
                <a:ea typeface="휴먼옛체" pitchFamily="18" charset="-127"/>
              </a:rPr>
              <a:t> </a:t>
            </a:r>
            <a:r>
              <a:rPr lang="ko-KR" altLang="en-US" sz="3200" b="1" smtClean="0">
                <a:solidFill>
                  <a:srgbClr val="0033CC"/>
                </a:solidFill>
                <a:latin typeface="휴먼옛체" pitchFamily="18" charset="-127"/>
                <a:ea typeface="휴먼옛체" pitchFamily="18" charset="-127"/>
              </a:rPr>
              <a:t>시스템의 개요도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552700"/>
            <a:ext cx="3673475" cy="33147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750" y="3000375"/>
            <a:ext cx="4176713" cy="206216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15950" y="6124575"/>
            <a:ext cx="3455988" cy="3048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1400" b="1">
                <a:latin typeface="휴먼옛체" pitchFamily="18" charset="-127"/>
                <a:ea typeface="휴먼옛체" pitchFamily="18" charset="-127"/>
              </a:rPr>
              <a:t>저자장 </a:t>
            </a:r>
            <a:r>
              <a:rPr lang="en-US" altLang="ko-KR" sz="1400" b="1">
                <a:latin typeface="Times New Roman" pitchFamily="18" charset="0"/>
                <a:ea typeface="휴먼옛체" pitchFamily="18" charset="-127"/>
                <a:cs typeface="Times New Roman" pitchFamily="18" charset="0"/>
              </a:rPr>
              <a:t>MRI</a:t>
            </a:r>
            <a:r>
              <a:rPr lang="ko-KR" altLang="en-US" sz="1400" b="1">
                <a:latin typeface="휴먼옛체" pitchFamily="18" charset="-127"/>
                <a:ea typeface="휴먼옛체" pitchFamily="18" charset="-127"/>
              </a:rPr>
              <a:t>를 사용한 인체의 폐 영상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932363" y="5362575"/>
            <a:ext cx="3313112" cy="3048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1400" b="1">
                <a:latin typeface="휴먼옛체" pitchFamily="18" charset="-127"/>
                <a:ea typeface="휴먼옛체" pitchFamily="18" charset="-127"/>
              </a:rPr>
              <a:t>개의 대장에 편극 </a:t>
            </a:r>
            <a:r>
              <a:rPr lang="en-US" altLang="ko-KR" sz="1400" b="1" baseline="25000">
                <a:latin typeface="Times New Roman" pitchFamily="18" charset="0"/>
                <a:ea typeface="휴먼옛체" pitchFamily="18" charset="-127"/>
                <a:cs typeface="Times New Roman" pitchFamily="18" charset="0"/>
              </a:rPr>
              <a:t>3</a:t>
            </a:r>
            <a:r>
              <a:rPr lang="en-US" altLang="ko-KR" sz="1400" b="1">
                <a:latin typeface="Times New Roman" pitchFamily="18" charset="0"/>
                <a:ea typeface="휴먼옛체" pitchFamily="18" charset="-127"/>
                <a:cs typeface="Times New Roman" pitchFamily="18" charset="0"/>
              </a:rPr>
              <a:t>He</a:t>
            </a:r>
            <a:r>
              <a:rPr lang="ko-KR" altLang="en-US" sz="1400" b="1">
                <a:latin typeface="휴먼옛체" pitchFamily="18" charset="-127"/>
                <a:ea typeface="휴먼옛체" pitchFamily="18" charset="-127"/>
              </a:rPr>
              <a:t>를 주입한 영상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900113" y="2062163"/>
            <a:ext cx="2881312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2000" b="1">
                <a:latin typeface="휴먼옛체" pitchFamily="18" charset="-127"/>
                <a:ea typeface="휴먼옛체" pitchFamily="18" charset="-127"/>
              </a:rPr>
              <a:t>■ 폐의 흡입 영상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932363" y="2066925"/>
            <a:ext cx="316865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2000" b="1">
                <a:latin typeface="휴먼옛체" pitchFamily="18" charset="-127"/>
                <a:ea typeface="휴먼옛체" pitchFamily="18" charset="-127"/>
              </a:rPr>
              <a:t>■</a:t>
            </a:r>
            <a:r>
              <a:rPr lang="en-US" altLang="ko-KR" sz="2000" b="1">
                <a:latin typeface="휴먼옛체" pitchFamily="18" charset="-127"/>
                <a:ea typeface="휴먼옛체" pitchFamily="18" charset="-127"/>
              </a:rPr>
              <a:t> </a:t>
            </a:r>
            <a:r>
              <a:rPr lang="ko-KR" altLang="en-US" sz="2000" b="1">
                <a:latin typeface="휴먼옛체" pitchFamily="18" charset="-127"/>
                <a:ea typeface="휴먼옛체" pitchFamily="18" charset="-127"/>
              </a:rPr>
              <a:t>인체에 주입하는 경우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971550" y="1268413"/>
            <a:ext cx="5184775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800" b="1" baseline="50000">
                <a:solidFill>
                  <a:srgbClr val="0033CC"/>
                </a:solidFill>
                <a:latin typeface="Times New Roman" pitchFamily="18" charset="0"/>
                <a:ea typeface="휴먼옛체" pitchFamily="18" charset="-127"/>
                <a:cs typeface="Times New Roman" pitchFamily="18" charset="0"/>
              </a:rPr>
              <a:t>3</a:t>
            </a:r>
            <a:r>
              <a:rPr lang="en-US" altLang="ko-KR" sz="2800" b="1">
                <a:solidFill>
                  <a:srgbClr val="0033CC"/>
                </a:solidFill>
                <a:latin typeface="Times New Roman" pitchFamily="18" charset="0"/>
                <a:ea typeface="휴먼옛체" pitchFamily="18" charset="-127"/>
                <a:cs typeface="Times New Roman" pitchFamily="18" charset="0"/>
              </a:rPr>
              <a:t>He</a:t>
            </a:r>
            <a:r>
              <a:rPr lang="en-US" altLang="ko-KR" sz="2800" b="1">
                <a:solidFill>
                  <a:srgbClr val="0033CC"/>
                </a:solidFill>
                <a:latin typeface="휴먼옛체" pitchFamily="18" charset="-127"/>
                <a:ea typeface="휴먼옛체" pitchFamily="18" charset="-127"/>
                <a:cs typeface="Times New Roman" pitchFamily="18" charset="0"/>
              </a:rPr>
              <a:t> </a:t>
            </a:r>
            <a:r>
              <a:rPr lang="ko-KR" altLang="en-US" sz="2800" b="1">
                <a:solidFill>
                  <a:srgbClr val="0033CC"/>
                </a:solidFill>
                <a:latin typeface="휴먼옛체" pitchFamily="18" charset="-127"/>
                <a:ea typeface="휴먼옛체" pitchFamily="18" charset="-127"/>
                <a:cs typeface="Times New Roman" pitchFamily="18" charset="0"/>
              </a:rPr>
              <a:t>편극핵의 저자장 </a:t>
            </a:r>
            <a:r>
              <a:rPr lang="en-US" altLang="ko-KR" sz="2800" b="1">
                <a:solidFill>
                  <a:srgbClr val="0033CC"/>
                </a:solidFill>
                <a:latin typeface="Times New Roman" pitchFamily="18" charset="0"/>
                <a:ea typeface="휴먼옛체" pitchFamily="18" charset="-127"/>
                <a:cs typeface="Times New Roman" pitchFamily="18" charset="0"/>
              </a:rPr>
              <a:t>MRI</a:t>
            </a:r>
            <a:r>
              <a:rPr lang="en-US" altLang="ko-KR" sz="2800" b="1">
                <a:solidFill>
                  <a:srgbClr val="0033CC"/>
                </a:solidFill>
                <a:latin typeface="휴먼옛체" pitchFamily="18" charset="-127"/>
                <a:ea typeface="휴먼옛체" pitchFamily="18" charset="-127"/>
                <a:cs typeface="Times New Roman" pitchFamily="18" charset="0"/>
              </a:rPr>
              <a:t> </a:t>
            </a:r>
            <a:r>
              <a:rPr lang="ko-KR" altLang="en-US" sz="2800" b="1">
                <a:solidFill>
                  <a:srgbClr val="0033CC"/>
                </a:solidFill>
                <a:latin typeface="휴먼옛체" pitchFamily="18" charset="-127"/>
                <a:ea typeface="휴먼옛체" pitchFamily="18" charset="-127"/>
                <a:cs typeface="Times New Roman" pitchFamily="18" charset="0"/>
              </a:rPr>
              <a:t>응용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6"/>
          <p:cNvSpPr txBox="1">
            <a:spLocks noChangeArrowheads="1"/>
          </p:cNvSpPr>
          <p:nvPr/>
        </p:nvSpPr>
        <p:spPr bwMode="auto">
          <a:xfrm>
            <a:off x="857250" y="4117975"/>
            <a:ext cx="7643813" cy="3397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1600" b="1">
                <a:latin typeface="휴먼옛체" pitchFamily="18" charset="-127"/>
                <a:ea typeface="휴먼옛체" pitchFamily="18" charset="-127"/>
              </a:rPr>
              <a:t>인체 </a:t>
            </a:r>
            <a:r>
              <a:rPr lang="en-US" altLang="ko-KR" sz="1600" b="1">
                <a:latin typeface="Times New Roman" pitchFamily="18" charset="0"/>
                <a:ea typeface="휴먼옛체" pitchFamily="18" charset="-127"/>
                <a:cs typeface="Times New Roman" pitchFamily="18" charset="0"/>
              </a:rPr>
              <a:t>MR</a:t>
            </a:r>
            <a:r>
              <a:rPr lang="en-US" altLang="ko-KR" sz="1600" b="1">
                <a:latin typeface="휴먼옛체" pitchFamily="18" charset="-127"/>
                <a:ea typeface="휴먼옛체" pitchFamily="18" charset="-127"/>
              </a:rPr>
              <a:t> </a:t>
            </a:r>
            <a:r>
              <a:rPr lang="ko-KR" altLang="en-US" sz="1600" b="1">
                <a:latin typeface="휴먼옛체" pitchFamily="18" charset="-127"/>
                <a:ea typeface="휴먼옛체" pitchFamily="18" charset="-127"/>
              </a:rPr>
              <a:t>영상 비교 </a:t>
            </a:r>
            <a:r>
              <a:rPr lang="en-US" altLang="ko-KR" sz="1600" b="1">
                <a:latin typeface="휴먼옛체" pitchFamily="18" charset="-127"/>
                <a:ea typeface="휴먼옛체" pitchFamily="18" charset="-127"/>
              </a:rPr>
              <a:t>(</a:t>
            </a:r>
            <a:r>
              <a:rPr lang="en-US" altLang="ko-KR" sz="1600" b="1">
                <a:latin typeface="Times New Roman" pitchFamily="18" charset="0"/>
                <a:ea typeface="휴먼옛체" pitchFamily="18" charset="-127"/>
              </a:rPr>
              <a:t>a</a:t>
            </a:r>
            <a:r>
              <a:rPr lang="en-US" altLang="ko-KR" sz="1600" b="1">
                <a:latin typeface="휴먼옛체" pitchFamily="18" charset="-127"/>
                <a:ea typeface="휴먼옛체" pitchFamily="18" charset="-127"/>
              </a:rPr>
              <a:t>) 20,000 </a:t>
            </a:r>
            <a:r>
              <a:rPr lang="en-US" altLang="ko-KR" sz="1600" b="1">
                <a:latin typeface="Times New Roman" pitchFamily="18" charset="0"/>
                <a:ea typeface="휴먼옛체" pitchFamily="18" charset="-127"/>
              </a:rPr>
              <a:t>Gauss </a:t>
            </a:r>
            <a:r>
              <a:rPr lang="ko-KR" altLang="en-US" sz="1600" b="1">
                <a:latin typeface="휴먼옛체" pitchFamily="18" charset="-127"/>
                <a:ea typeface="휴먼옛체" pitchFamily="18" charset="-127"/>
              </a:rPr>
              <a:t>의 </a:t>
            </a:r>
            <a:r>
              <a:rPr lang="en-US" altLang="ko-KR" sz="1600" b="1" baseline="30000">
                <a:latin typeface="Times New Roman" pitchFamily="18" charset="0"/>
                <a:ea typeface="휴먼옛체" pitchFamily="18" charset="-127"/>
              </a:rPr>
              <a:t>1</a:t>
            </a:r>
            <a:r>
              <a:rPr lang="en-US" altLang="ko-KR" sz="1600" b="1">
                <a:latin typeface="Times New Roman" pitchFamily="18" charset="0"/>
                <a:ea typeface="휴먼옛체" pitchFamily="18" charset="-127"/>
              </a:rPr>
              <a:t>H MRI </a:t>
            </a:r>
            <a:r>
              <a:rPr lang="en-US" altLang="ko-KR" sz="1600" b="1">
                <a:latin typeface="휴먼옛체" pitchFamily="18" charset="-127"/>
                <a:ea typeface="휴먼옛체" pitchFamily="18" charset="-127"/>
              </a:rPr>
              <a:t>, (b) 20 </a:t>
            </a:r>
            <a:r>
              <a:rPr lang="en-US" altLang="ko-KR" sz="1600" b="1">
                <a:latin typeface="Times New Roman" pitchFamily="18" charset="0"/>
                <a:ea typeface="휴먼옛체" pitchFamily="18" charset="-127"/>
              </a:rPr>
              <a:t>Gauss</a:t>
            </a:r>
            <a:r>
              <a:rPr lang="ko-KR" altLang="en-US" sz="1600" b="1">
                <a:latin typeface="휴먼옛체" pitchFamily="18" charset="-127"/>
                <a:ea typeface="휴먼옛체" pitchFamily="18" charset="-127"/>
              </a:rPr>
              <a:t>의</a:t>
            </a:r>
            <a:r>
              <a:rPr lang="en-US" altLang="ko-KR" sz="1600" b="1">
                <a:latin typeface="휴먼옛체" pitchFamily="18" charset="-127"/>
                <a:ea typeface="휴먼옛체" pitchFamily="18" charset="-127"/>
              </a:rPr>
              <a:t> </a:t>
            </a:r>
            <a:r>
              <a:rPr lang="ko-KR" altLang="en-US" sz="1600" b="1">
                <a:latin typeface="휴먼옛체" pitchFamily="18" charset="-127"/>
                <a:ea typeface="휴먼옛체" pitchFamily="18" charset="-127"/>
              </a:rPr>
              <a:t>편극 </a:t>
            </a:r>
            <a:r>
              <a:rPr lang="en-US" altLang="ko-KR" sz="1600" b="1" baseline="30000">
                <a:latin typeface="Times New Roman" pitchFamily="18" charset="0"/>
                <a:ea typeface="휴먼옛체" pitchFamily="18" charset="-127"/>
              </a:rPr>
              <a:t>3</a:t>
            </a:r>
            <a:r>
              <a:rPr lang="en-US" altLang="ko-KR" sz="1600" b="1">
                <a:latin typeface="Times New Roman" pitchFamily="18" charset="0"/>
                <a:ea typeface="휴먼옛체" pitchFamily="18" charset="-127"/>
              </a:rPr>
              <a:t>He MRI</a:t>
            </a:r>
            <a:endParaRPr lang="ko-KR" altLang="en-US" sz="1600" b="1">
              <a:latin typeface="Times New Roman" pitchFamily="18" charset="0"/>
              <a:ea typeface="휴먼옛체" pitchFamily="18" charset="-127"/>
            </a:endParaRPr>
          </a:p>
        </p:txBody>
      </p:sp>
      <p:sp>
        <p:nvSpPr>
          <p:cNvPr id="27651" name="Text Box 8"/>
          <p:cNvSpPr txBox="1">
            <a:spLocks noChangeArrowheads="1"/>
          </p:cNvSpPr>
          <p:nvPr/>
        </p:nvSpPr>
        <p:spPr bwMode="auto">
          <a:xfrm>
            <a:off x="971550" y="1268413"/>
            <a:ext cx="5184775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800" b="1" baseline="50000">
                <a:solidFill>
                  <a:srgbClr val="0033CC"/>
                </a:solidFill>
                <a:latin typeface="Times New Roman" pitchFamily="18" charset="0"/>
                <a:ea typeface="휴먼옛체" pitchFamily="18" charset="-127"/>
                <a:cs typeface="Times New Roman" pitchFamily="18" charset="0"/>
              </a:rPr>
              <a:t>3</a:t>
            </a:r>
            <a:r>
              <a:rPr lang="en-US" altLang="ko-KR" sz="2800" b="1">
                <a:solidFill>
                  <a:srgbClr val="0033CC"/>
                </a:solidFill>
                <a:latin typeface="Times New Roman" pitchFamily="18" charset="0"/>
                <a:ea typeface="휴먼옛체" pitchFamily="18" charset="-127"/>
                <a:cs typeface="Times New Roman" pitchFamily="18" charset="0"/>
              </a:rPr>
              <a:t>He</a:t>
            </a:r>
            <a:r>
              <a:rPr lang="en-US" altLang="ko-KR" sz="2800" b="1">
                <a:solidFill>
                  <a:srgbClr val="0033CC"/>
                </a:solidFill>
                <a:latin typeface="휴먼옛체" pitchFamily="18" charset="-127"/>
                <a:ea typeface="휴먼옛체" pitchFamily="18" charset="-127"/>
                <a:cs typeface="Times New Roman" pitchFamily="18" charset="0"/>
              </a:rPr>
              <a:t> </a:t>
            </a:r>
            <a:r>
              <a:rPr lang="ko-KR" altLang="en-US" sz="2800" b="1">
                <a:solidFill>
                  <a:srgbClr val="0033CC"/>
                </a:solidFill>
                <a:latin typeface="휴먼옛체" pitchFamily="18" charset="-127"/>
                <a:ea typeface="휴먼옛체" pitchFamily="18" charset="-127"/>
                <a:cs typeface="Times New Roman" pitchFamily="18" charset="0"/>
              </a:rPr>
              <a:t>편극핵의 저자장 </a:t>
            </a:r>
            <a:r>
              <a:rPr lang="en-US" altLang="ko-KR" sz="2800" b="1">
                <a:solidFill>
                  <a:srgbClr val="0033CC"/>
                </a:solidFill>
                <a:latin typeface="Times New Roman" pitchFamily="18" charset="0"/>
                <a:ea typeface="휴먼옛체" pitchFamily="18" charset="-127"/>
                <a:cs typeface="Times New Roman" pitchFamily="18" charset="0"/>
              </a:rPr>
              <a:t>MRI</a:t>
            </a:r>
            <a:r>
              <a:rPr lang="en-US" altLang="ko-KR" sz="2800" b="1">
                <a:solidFill>
                  <a:srgbClr val="0033CC"/>
                </a:solidFill>
                <a:latin typeface="휴먼옛체" pitchFamily="18" charset="-127"/>
                <a:ea typeface="휴먼옛체" pitchFamily="18" charset="-127"/>
                <a:cs typeface="Times New Roman" pitchFamily="18" charset="0"/>
              </a:rPr>
              <a:t> </a:t>
            </a:r>
            <a:r>
              <a:rPr lang="ko-KR" altLang="en-US" sz="2800" b="1">
                <a:solidFill>
                  <a:srgbClr val="0033CC"/>
                </a:solidFill>
                <a:latin typeface="휴먼옛체" pitchFamily="18" charset="-127"/>
                <a:ea typeface="휴먼옛체" pitchFamily="18" charset="-127"/>
                <a:cs typeface="Times New Roman" pitchFamily="18" charset="0"/>
              </a:rPr>
              <a:t>응용</a:t>
            </a:r>
          </a:p>
        </p:txBody>
      </p:sp>
      <p:pic>
        <p:nvPicPr>
          <p:cNvPr id="27652" name="그림 8" descr="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1928813"/>
            <a:ext cx="4500562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그림 9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8313" y="4543425"/>
            <a:ext cx="5572125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828675" y="6305550"/>
            <a:ext cx="7643813" cy="3381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1600" b="1">
                <a:latin typeface="휴먼옛체" pitchFamily="18" charset="-127"/>
                <a:ea typeface="휴먼옛체" pitchFamily="18" charset="-127"/>
              </a:rPr>
              <a:t>편극 </a:t>
            </a:r>
            <a:r>
              <a:rPr lang="en-US" altLang="ko-KR" sz="1600" b="1" baseline="30000">
                <a:latin typeface="Times New Roman" pitchFamily="18" charset="0"/>
                <a:ea typeface="휴먼옛체" pitchFamily="18" charset="-127"/>
                <a:cs typeface="Times New Roman" pitchFamily="18" charset="0"/>
              </a:rPr>
              <a:t>3</a:t>
            </a:r>
            <a:r>
              <a:rPr lang="en-US" altLang="ko-KR" sz="1600" b="1">
                <a:latin typeface="Times New Roman" pitchFamily="18" charset="0"/>
                <a:ea typeface="휴먼옛체" pitchFamily="18" charset="-127"/>
                <a:cs typeface="Times New Roman" pitchFamily="18" charset="0"/>
              </a:rPr>
              <a:t>He</a:t>
            </a:r>
            <a:r>
              <a:rPr lang="en-US" altLang="ko-KR" sz="1600" b="1">
                <a:latin typeface="휴먼옛체" pitchFamily="18" charset="-127"/>
                <a:ea typeface="휴먼옛체" pitchFamily="18" charset="-127"/>
              </a:rPr>
              <a:t> </a:t>
            </a:r>
            <a:r>
              <a:rPr lang="ko-KR" altLang="en-US" sz="1600" b="1">
                <a:latin typeface="휴먼옛체" pitchFamily="18" charset="-127"/>
                <a:ea typeface="휴먼옛체" pitchFamily="18" charset="-127"/>
              </a:rPr>
              <a:t>가스를 사용한 폐질환 </a:t>
            </a:r>
            <a:r>
              <a:rPr lang="en-US" altLang="ko-KR" sz="1600" b="1">
                <a:latin typeface="Times New Roman" pitchFamily="18" charset="0"/>
                <a:ea typeface="휴먼옛체" pitchFamily="18" charset="-127"/>
              </a:rPr>
              <a:t>MR </a:t>
            </a:r>
            <a:r>
              <a:rPr lang="ko-KR" altLang="en-US" sz="1600" b="1">
                <a:latin typeface="휴먼옛체" pitchFamily="18" charset="-127"/>
                <a:ea typeface="휴먼옛체" pitchFamily="18" charset="-127"/>
              </a:rPr>
              <a:t>영상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>
          <a:xfrm>
            <a:off x="1214438" y="1268413"/>
            <a:ext cx="5394325" cy="504825"/>
          </a:xfrm>
        </p:spPr>
        <p:txBody>
          <a:bodyPr/>
          <a:lstStyle/>
          <a:p>
            <a:pPr eaLnBrk="1" hangingPunct="1"/>
            <a:r>
              <a:rPr lang="ko-KR" altLang="en-US" sz="3200" b="1" smtClean="0">
                <a:solidFill>
                  <a:srgbClr val="0033CC"/>
                </a:solidFill>
                <a:latin typeface="휴먼옛체" pitchFamily="18" charset="-127"/>
                <a:ea typeface="휴먼옛체" pitchFamily="18" charset="-127"/>
              </a:rPr>
              <a:t>경북대학교 편극핵 실험실</a:t>
            </a:r>
          </a:p>
        </p:txBody>
      </p:sp>
      <p:pic>
        <p:nvPicPr>
          <p:cNvPr id="28675" name="Picture 6" descr="20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87900" y="1916113"/>
            <a:ext cx="3275013" cy="4156075"/>
          </a:xfrm>
        </p:spPr>
      </p:pic>
      <p:pic>
        <p:nvPicPr>
          <p:cNvPr id="28676" name="Picture 8" descr="Rotat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177925" y="1927225"/>
            <a:ext cx="3394075" cy="4144963"/>
          </a:xfrm>
        </p:spPr>
      </p:pic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1214438" y="6143625"/>
            <a:ext cx="3143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b="1">
                <a:latin typeface="Times New Roman" pitchFamily="18" charset="0"/>
                <a:ea typeface="휴먼옛체" pitchFamily="18" charset="-127"/>
                <a:cs typeface="Times New Roman" pitchFamily="18" charset="0"/>
              </a:rPr>
              <a:t>NMR</a:t>
            </a:r>
            <a:r>
              <a:rPr lang="ko-KR" altLang="en-US" b="1">
                <a:latin typeface="Times New Roman" pitchFamily="18" charset="0"/>
                <a:ea typeface="휴먼옛체" pitchFamily="18" charset="-127"/>
                <a:cs typeface="Times New Roman" pitchFamily="18" charset="0"/>
              </a:rPr>
              <a:t> </a:t>
            </a:r>
            <a:r>
              <a:rPr lang="en-US" altLang="ko-KR" b="1">
                <a:latin typeface="Times New Roman" pitchFamily="18" charset="0"/>
                <a:ea typeface="휴먼옛체" pitchFamily="18" charset="-127"/>
                <a:cs typeface="Times New Roman" pitchFamily="18" charset="0"/>
              </a:rPr>
              <a:t>Electronics</a:t>
            </a:r>
            <a:endParaRPr lang="ko-KR" altLang="en-US" b="1">
              <a:latin typeface="Times New Roman" pitchFamily="18" charset="0"/>
              <a:ea typeface="휴먼옛체" pitchFamily="18" charset="-127"/>
              <a:cs typeface="Times New Roman" pitchFamily="18" charset="0"/>
            </a:endParaRPr>
          </a:p>
        </p:txBody>
      </p:sp>
      <p:sp>
        <p:nvSpPr>
          <p:cNvPr id="28678" name="TextBox 5"/>
          <p:cNvSpPr txBox="1">
            <a:spLocks noChangeArrowheads="1"/>
          </p:cNvSpPr>
          <p:nvPr/>
        </p:nvSpPr>
        <p:spPr bwMode="auto">
          <a:xfrm>
            <a:off x="4857750" y="6215063"/>
            <a:ext cx="3143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b="1">
                <a:latin typeface="Times New Roman" pitchFamily="18" charset="0"/>
                <a:ea typeface="휴먼옛체" pitchFamily="18" charset="-127"/>
                <a:cs typeface="Times New Roman" pitchFamily="18" charset="0"/>
              </a:rPr>
              <a:t>Helmholz</a:t>
            </a:r>
            <a:r>
              <a:rPr lang="ko-KR" altLang="en-US" b="1">
                <a:latin typeface="휴먼옛체" pitchFamily="18" charset="-127"/>
                <a:ea typeface="휴먼옛체" pitchFamily="18" charset="-127"/>
                <a:cs typeface="Times New Roman" pitchFamily="18" charset="0"/>
              </a:rPr>
              <a:t> 코일 시스템</a:t>
            </a:r>
            <a:endParaRPr lang="ko-KR" altLang="en-US" b="1">
              <a:latin typeface="Times New Roman" pitchFamily="18" charset="0"/>
              <a:ea typeface="휴먼옛체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1214438" y="1268413"/>
            <a:ext cx="5394325" cy="504825"/>
          </a:xfrm>
        </p:spPr>
        <p:txBody>
          <a:bodyPr/>
          <a:lstStyle/>
          <a:p>
            <a:pPr eaLnBrk="1" hangingPunct="1"/>
            <a:r>
              <a:rPr lang="ko-KR" altLang="en-US" sz="3200" b="1" smtClean="0">
                <a:solidFill>
                  <a:srgbClr val="0033CC"/>
                </a:solidFill>
                <a:latin typeface="휴먼옛체" pitchFamily="18" charset="-127"/>
                <a:ea typeface="휴먼옛체" pitchFamily="18" charset="-127"/>
              </a:rPr>
              <a:t>경북대학교 편극핵 실험실</a:t>
            </a:r>
          </a:p>
        </p:txBody>
      </p:sp>
      <p:sp>
        <p:nvSpPr>
          <p:cNvPr id="29699" name="TextBox 5"/>
          <p:cNvSpPr txBox="1">
            <a:spLocks noChangeArrowheads="1"/>
          </p:cNvSpPr>
          <p:nvPr/>
        </p:nvSpPr>
        <p:spPr bwMode="auto">
          <a:xfrm>
            <a:off x="328613" y="6043613"/>
            <a:ext cx="4286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600" b="1">
                <a:latin typeface="Times New Roman" pitchFamily="18" charset="0"/>
                <a:ea typeface="휴먼옛체" pitchFamily="18" charset="-127"/>
                <a:cs typeface="Times New Roman" pitchFamily="18" charset="0"/>
              </a:rPr>
              <a:t>Helmholtz</a:t>
            </a:r>
            <a:r>
              <a:rPr lang="en-US" altLang="ko-KR" sz="1600" b="1">
                <a:latin typeface="휴먼옛체" pitchFamily="18" charset="-127"/>
                <a:ea typeface="휴먼옛체" pitchFamily="18" charset="-127"/>
                <a:cs typeface="Times New Roman" pitchFamily="18" charset="0"/>
              </a:rPr>
              <a:t> </a:t>
            </a:r>
            <a:r>
              <a:rPr lang="ko-KR" altLang="en-US" sz="1600" b="1">
                <a:latin typeface="휴먼옛체" pitchFamily="18" charset="-127"/>
                <a:ea typeface="휴먼옛체" pitchFamily="18" charset="-127"/>
                <a:cs typeface="Times New Roman" pitchFamily="18" charset="0"/>
              </a:rPr>
              <a:t>코일</a:t>
            </a:r>
            <a:r>
              <a:rPr lang="en-US" altLang="ko-KR" sz="1600" b="1">
                <a:latin typeface="휴먼옛체" pitchFamily="18" charset="-127"/>
                <a:ea typeface="휴먼옛체" pitchFamily="18" charset="-127"/>
                <a:cs typeface="Times New Roman" pitchFamily="18" charset="0"/>
              </a:rPr>
              <a:t>, </a:t>
            </a:r>
            <a:r>
              <a:rPr lang="en-US" altLang="ko-KR" sz="1600" b="1">
                <a:latin typeface="Times New Roman" pitchFamily="18" charset="0"/>
                <a:ea typeface="휴먼옛체" pitchFamily="18" charset="-127"/>
                <a:cs typeface="Times New Roman" pitchFamily="18" charset="0"/>
              </a:rPr>
              <a:t>RF</a:t>
            </a:r>
            <a:r>
              <a:rPr lang="en-US" altLang="ko-KR" sz="1600" b="1">
                <a:latin typeface="휴먼옛체" pitchFamily="18" charset="-127"/>
                <a:ea typeface="휴먼옛체" pitchFamily="18" charset="-127"/>
                <a:cs typeface="Times New Roman" pitchFamily="18" charset="0"/>
              </a:rPr>
              <a:t> </a:t>
            </a:r>
            <a:r>
              <a:rPr lang="ko-KR" altLang="en-US" sz="1600" b="1">
                <a:latin typeface="휴먼옛체" pitchFamily="18" charset="-127"/>
                <a:ea typeface="휴먼옛체" pitchFamily="18" charset="-127"/>
                <a:cs typeface="Times New Roman" pitchFamily="18" charset="0"/>
              </a:rPr>
              <a:t>코일</a:t>
            </a:r>
            <a:r>
              <a:rPr lang="en-US" altLang="ko-KR" sz="1600" b="1">
                <a:latin typeface="휴먼옛체" pitchFamily="18" charset="-127"/>
                <a:ea typeface="휴먼옛체" pitchFamily="18" charset="-127"/>
                <a:cs typeface="Times New Roman" pitchFamily="18" charset="0"/>
              </a:rPr>
              <a:t>,</a:t>
            </a:r>
            <a:r>
              <a:rPr lang="ko-KR" altLang="en-US" sz="1600" b="1">
                <a:latin typeface="휴먼옛체" pitchFamily="18" charset="-127"/>
                <a:ea typeface="휴먼옛체" pitchFamily="18" charset="-127"/>
                <a:cs typeface="Times New Roman" pitchFamily="18" charset="0"/>
              </a:rPr>
              <a:t> </a:t>
            </a:r>
            <a:r>
              <a:rPr lang="en-US" altLang="ko-KR" sz="1600" b="1">
                <a:latin typeface="Times New Roman" pitchFamily="18" charset="0"/>
                <a:ea typeface="휴먼옛체" pitchFamily="18" charset="-127"/>
                <a:cs typeface="Times New Roman" pitchFamily="18" charset="0"/>
              </a:rPr>
              <a:t>Pick-up</a:t>
            </a:r>
            <a:r>
              <a:rPr lang="en-US" altLang="ko-KR" sz="1600" b="1">
                <a:latin typeface="휴먼옛체" pitchFamily="18" charset="-127"/>
                <a:ea typeface="휴먼옛체" pitchFamily="18" charset="-127"/>
                <a:cs typeface="Times New Roman" pitchFamily="18" charset="0"/>
              </a:rPr>
              <a:t> </a:t>
            </a:r>
            <a:r>
              <a:rPr lang="ko-KR" altLang="en-US" sz="1600" b="1">
                <a:latin typeface="휴먼옛체" pitchFamily="18" charset="-127"/>
                <a:ea typeface="휴먼옛체" pitchFamily="18" charset="-127"/>
                <a:cs typeface="Times New Roman" pitchFamily="18" charset="0"/>
              </a:rPr>
              <a:t>코일</a:t>
            </a:r>
            <a:endParaRPr lang="ko-KR" altLang="en-US" sz="1600" b="1">
              <a:latin typeface="Times New Roman" pitchFamily="18" charset="0"/>
              <a:ea typeface="휴먼옛체" pitchFamily="18" charset="-127"/>
              <a:cs typeface="Times New Roman" pitchFamily="18" charset="0"/>
            </a:endParaRPr>
          </a:p>
        </p:txBody>
      </p:sp>
      <p:pic>
        <p:nvPicPr>
          <p:cNvPr id="29700" name="그림 8" descr="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214563"/>
            <a:ext cx="3214688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그림 9" descr="7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2214563"/>
            <a:ext cx="44291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Box 10"/>
          <p:cNvSpPr txBox="1">
            <a:spLocks noChangeArrowheads="1"/>
          </p:cNvSpPr>
          <p:nvPr/>
        </p:nvSpPr>
        <p:spPr bwMode="auto">
          <a:xfrm>
            <a:off x="4429125" y="6043613"/>
            <a:ext cx="4000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600" b="1">
                <a:latin typeface="Times New Roman" pitchFamily="18" charset="0"/>
                <a:ea typeface="휴먼옛체" pitchFamily="18" charset="-127"/>
                <a:cs typeface="Times New Roman" pitchFamily="18" charset="0"/>
              </a:rPr>
              <a:t>Helmholtz</a:t>
            </a:r>
            <a:r>
              <a:rPr lang="en-US" altLang="ko-KR" sz="1600" b="1">
                <a:latin typeface="휴먼옛체" pitchFamily="18" charset="-127"/>
                <a:ea typeface="휴먼옛체" pitchFamily="18" charset="-127"/>
                <a:cs typeface="Times New Roman" pitchFamily="18" charset="0"/>
              </a:rPr>
              <a:t> </a:t>
            </a:r>
            <a:r>
              <a:rPr lang="ko-KR" altLang="en-US" sz="1600" b="1">
                <a:latin typeface="휴먼옛체" pitchFamily="18" charset="-127"/>
                <a:ea typeface="휴먼옛체" pitchFamily="18" charset="-127"/>
                <a:cs typeface="Times New Roman" pitchFamily="18" charset="0"/>
              </a:rPr>
              <a:t>코일</a:t>
            </a:r>
            <a:r>
              <a:rPr lang="en-US" altLang="ko-KR" sz="1600" b="1">
                <a:latin typeface="휴먼옛체" pitchFamily="18" charset="-127"/>
                <a:ea typeface="휴먼옛체" pitchFamily="18" charset="-127"/>
                <a:cs typeface="Times New Roman" pitchFamily="18" charset="0"/>
              </a:rPr>
              <a:t>, Force </a:t>
            </a:r>
            <a:r>
              <a:rPr lang="ko-KR" altLang="en-US" sz="1600" b="1">
                <a:latin typeface="휴먼옛체" pitchFamily="18" charset="-127"/>
                <a:ea typeface="휴먼옛체" pitchFamily="18" charset="-127"/>
                <a:cs typeface="Times New Roman" pitchFamily="18" charset="0"/>
              </a:rPr>
              <a:t>공기 오븐 속의 </a:t>
            </a:r>
            <a:endParaRPr lang="en-US" altLang="ko-KR" sz="1600" b="1">
              <a:latin typeface="Times New Roman" pitchFamily="18" charset="0"/>
              <a:ea typeface="휴먼옛체" pitchFamily="18" charset="-127"/>
              <a:cs typeface="Times New Roman" pitchFamily="18" charset="0"/>
            </a:endParaRPr>
          </a:p>
          <a:p>
            <a:pPr algn="ctr"/>
            <a:r>
              <a:rPr lang="ko-KR" altLang="en-US" sz="1600" b="1">
                <a:latin typeface="휴먼옛체" pitchFamily="18" charset="-127"/>
                <a:ea typeface="휴먼옛체" pitchFamily="18" charset="-127"/>
                <a:cs typeface="Times New Roman" pitchFamily="18" charset="0"/>
              </a:rPr>
              <a:t>편극 </a:t>
            </a:r>
            <a:r>
              <a:rPr lang="en-US" altLang="ko-KR" sz="1600" b="1" baseline="30000">
                <a:latin typeface="휴먼옛체" pitchFamily="18" charset="-127"/>
                <a:ea typeface="휴먼옛체" pitchFamily="18" charset="-127"/>
                <a:cs typeface="Times New Roman" pitchFamily="18" charset="0"/>
              </a:rPr>
              <a:t>3</a:t>
            </a:r>
            <a:r>
              <a:rPr lang="en-US" altLang="ko-KR" sz="1600" b="1">
                <a:latin typeface="휴먼옛체" pitchFamily="18" charset="-127"/>
                <a:ea typeface="휴먼옛체" pitchFamily="18" charset="-127"/>
                <a:cs typeface="Times New Roman" pitchFamily="18" charset="0"/>
              </a:rPr>
              <a:t>He </a:t>
            </a:r>
            <a:r>
              <a:rPr lang="ko-KR" altLang="en-US" sz="1600" b="1">
                <a:latin typeface="휴먼옛체" pitchFamily="18" charset="-127"/>
                <a:ea typeface="휴먼옛체" pitchFamily="18" charset="-127"/>
                <a:cs typeface="Times New Roman" pitchFamily="18" charset="0"/>
              </a:rPr>
              <a:t>유리 </a:t>
            </a:r>
            <a:r>
              <a:rPr lang="en-US" altLang="ko-KR" sz="1600" b="1">
                <a:latin typeface="Times New Roman" pitchFamily="18" charset="0"/>
                <a:ea typeface="휴먼옛체" pitchFamily="18" charset="-127"/>
                <a:cs typeface="Times New Roman" pitchFamily="18" charset="0"/>
              </a:rPr>
              <a:t>cell</a:t>
            </a:r>
            <a:endParaRPr lang="ko-KR" altLang="en-US" sz="1600" b="1">
              <a:latin typeface="Times New Roman" pitchFamily="18" charset="0"/>
              <a:ea typeface="휴먼옛체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 descr="laser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95963" y="2133600"/>
            <a:ext cx="2860675" cy="3671888"/>
          </a:xfrm>
          <a:noFill/>
        </p:spPr>
      </p:pic>
      <p:pic>
        <p:nvPicPr>
          <p:cNvPr id="30723" name="Picture 8" descr="optics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96875" y="2114550"/>
            <a:ext cx="5111750" cy="3690938"/>
          </a:xfrm>
          <a:noFill/>
        </p:spPr>
      </p:pic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1214438" y="6072188"/>
            <a:ext cx="3143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b="1">
                <a:latin typeface="Times New Roman" pitchFamily="18" charset="0"/>
                <a:ea typeface="휴먼옛체" pitchFamily="18" charset="-127"/>
                <a:cs typeface="Times New Roman" pitchFamily="18" charset="0"/>
              </a:rPr>
              <a:t>광학 시스템</a:t>
            </a:r>
          </a:p>
        </p:txBody>
      </p:sp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5572125" y="6072188"/>
            <a:ext cx="3143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b="1">
                <a:latin typeface="Times New Roman" pitchFamily="18" charset="0"/>
                <a:ea typeface="휴먼옛체" pitchFamily="18" charset="-127"/>
                <a:cs typeface="Times New Roman" pitchFamily="18" charset="0"/>
              </a:rPr>
              <a:t>반도체 레이저</a:t>
            </a:r>
          </a:p>
        </p:txBody>
      </p:sp>
      <p:sp>
        <p:nvSpPr>
          <p:cNvPr id="30726" name="Rectangle 4"/>
          <p:cNvSpPr>
            <a:spLocks noGrp="1" noChangeArrowheads="1"/>
          </p:cNvSpPr>
          <p:nvPr>
            <p:ph type="title"/>
          </p:nvPr>
        </p:nvSpPr>
        <p:spPr>
          <a:xfrm>
            <a:off x="1214438" y="1268413"/>
            <a:ext cx="5394325" cy="504825"/>
          </a:xfrm>
        </p:spPr>
        <p:txBody>
          <a:bodyPr/>
          <a:lstStyle/>
          <a:p>
            <a:pPr eaLnBrk="1" hangingPunct="1"/>
            <a:r>
              <a:rPr lang="ko-KR" altLang="en-US" sz="3200" b="1" smtClean="0">
                <a:solidFill>
                  <a:srgbClr val="0033CC"/>
                </a:solidFill>
                <a:latin typeface="휴먼옛체" pitchFamily="18" charset="-127"/>
                <a:ea typeface="휴먼옛체" pitchFamily="18" charset="-127"/>
              </a:rPr>
              <a:t>경북대학교 편극핵 실험실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4"/>
          <p:cNvSpPr txBox="1">
            <a:spLocks noChangeArrowheads="1"/>
          </p:cNvSpPr>
          <p:nvPr/>
        </p:nvSpPr>
        <p:spPr bwMode="auto">
          <a:xfrm>
            <a:off x="869950" y="5857875"/>
            <a:ext cx="3357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b="1">
                <a:latin typeface="Times New Roman" pitchFamily="18" charset="0"/>
                <a:ea typeface="휴먼옛체" pitchFamily="18" charset="-127"/>
                <a:cs typeface="Times New Roman" pitchFamily="18" charset="0"/>
              </a:rPr>
              <a:t>유리 취입 성형 도식도</a:t>
            </a:r>
          </a:p>
        </p:txBody>
      </p:sp>
      <p:sp>
        <p:nvSpPr>
          <p:cNvPr id="31747" name="TextBox 5"/>
          <p:cNvSpPr txBox="1">
            <a:spLocks noChangeArrowheads="1"/>
          </p:cNvSpPr>
          <p:nvPr/>
        </p:nvSpPr>
        <p:spPr bwMode="auto">
          <a:xfrm>
            <a:off x="5084763" y="5857875"/>
            <a:ext cx="3357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b="1">
                <a:latin typeface="Times New Roman" pitchFamily="18" charset="0"/>
                <a:ea typeface="휴먼옛체" pitchFamily="18" charset="-127"/>
                <a:cs typeface="Times New Roman" pitchFamily="18" charset="0"/>
              </a:rPr>
              <a:t>유리 취입 성형 실제 모습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1214438" y="1268413"/>
            <a:ext cx="5394325" cy="504825"/>
          </a:xfrm>
        </p:spPr>
        <p:txBody>
          <a:bodyPr/>
          <a:lstStyle/>
          <a:p>
            <a:pPr eaLnBrk="1" hangingPunct="1"/>
            <a:r>
              <a:rPr lang="ko-KR" altLang="en-US" sz="3200" b="1" smtClean="0">
                <a:solidFill>
                  <a:srgbClr val="0033CC"/>
                </a:solidFill>
                <a:latin typeface="휴먼옛체" pitchFamily="18" charset="-127"/>
                <a:ea typeface="휴먼옛체" pitchFamily="18" charset="-127"/>
              </a:rPr>
              <a:t>경북대학교 편극핵 실험실</a:t>
            </a:r>
          </a:p>
        </p:txBody>
      </p:sp>
      <p:pic>
        <p:nvPicPr>
          <p:cNvPr id="31749" name="그림 11" descr="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2357438"/>
            <a:ext cx="392906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그림 12" descr="1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357438"/>
            <a:ext cx="4071938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268413"/>
            <a:ext cx="5670550" cy="503237"/>
          </a:xfrm>
        </p:spPr>
        <p:txBody>
          <a:bodyPr/>
          <a:lstStyle/>
          <a:p>
            <a:pPr eaLnBrk="1" hangingPunct="1"/>
            <a:r>
              <a:rPr lang="ko-KR" altLang="en-US" sz="3600" b="1" smtClean="0">
                <a:solidFill>
                  <a:srgbClr val="0033CC"/>
                </a:solidFill>
                <a:latin typeface="휴먼옛체" pitchFamily="18" charset="-127"/>
                <a:ea typeface="휴먼옛체" pitchFamily="18" charset="-127"/>
              </a:rPr>
              <a:t>가속기 제작에 고려할 사항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65338"/>
            <a:ext cx="4684712" cy="3649662"/>
          </a:xfrm>
        </p:spPr>
        <p:txBody>
          <a:bodyPr/>
          <a:lstStyle/>
          <a:p>
            <a:pPr eaLnBrk="1" hangingPunct="1"/>
            <a:r>
              <a:rPr lang="ko-KR" altLang="en-US" sz="2800" b="1" smtClean="0">
                <a:latin typeface="휴먼옛체" pitchFamily="18" charset="-127"/>
                <a:ea typeface="휴먼옛체" pitchFamily="18" charset="-127"/>
              </a:rPr>
              <a:t>사용자 </a:t>
            </a:r>
            <a:endParaRPr lang="en-US" altLang="ko-KR" sz="2800" b="1" smtClean="0">
              <a:latin typeface="휴먼옛체" pitchFamily="18" charset="-127"/>
              <a:ea typeface="휴먼옛체" pitchFamily="18" charset="-127"/>
            </a:endParaRPr>
          </a:p>
          <a:p>
            <a:pPr eaLnBrk="1" hangingPunct="1"/>
            <a:endParaRPr lang="ko-KR" altLang="en-US" sz="900" b="1" smtClean="0">
              <a:latin typeface="휴먼옛체" pitchFamily="18" charset="-127"/>
              <a:ea typeface="휴먼옛체" pitchFamily="18" charset="-127"/>
            </a:endParaRPr>
          </a:p>
          <a:p>
            <a:pPr eaLnBrk="1" hangingPunct="1"/>
            <a:r>
              <a:rPr lang="ko-KR" altLang="en-US" sz="2800" b="1" smtClean="0">
                <a:latin typeface="휴먼옛체" pitchFamily="18" charset="-127"/>
                <a:ea typeface="휴먼옛체" pitchFamily="18" charset="-127"/>
              </a:rPr>
              <a:t>설계</a:t>
            </a:r>
            <a:r>
              <a:rPr lang="en-US" altLang="ko-KR" sz="2800" b="1" smtClean="0">
                <a:latin typeface="휴먼옛체" pitchFamily="18" charset="-127"/>
                <a:ea typeface="휴먼옛체" pitchFamily="18" charset="-127"/>
              </a:rPr>
              <a:t>, </a:t>
            </a:r>
            <a:r>
              <a:rPr lang="ko-KR" altLang="en-US" sz="2800" b="1" smtClean="0">
                <a:latin typeface="휴먼옛체" pitchFamily="18" charset="-127"/>
                <a:ea typeface="휴먼옛체" pitchFamily="18" charset="-127"/>
              </a:rPr>
              <a:t>제작</a:t>
            </a:r>
            <a:r>
              <a:rPr lang="en-US" altLang="ko-KR" sz="2800" b="1" smtClean="0">
                <a:latin typeface="휴먼옛체" pitchFamily="18" charset="-127"/>
                <a:ea typeface="휴먼옛체" pitchFamily="18" charset="-127"/>
              </a:rPr>
              <a:t>, </a:t>
            </a:r>
            <a:r>
              <a:rPr lang="ko-KR" altLang="en-US" sz="2800" b="1" smtClean="0">
                <a:latin typeface="휴먼옛체" pitchFamily="18" charset="-127"/>
                <a:ea typeface="휴먼옛체" pitchFamily="18" charset="-127"/>
              </a:rPr>
              <a:t>유지능력</a:t>
            </a:r>
            <a:endParaRPr lang="en-US" altLang="ko-KR" sz="2800" b="1" smtClean="0">
              <a:latin typeface="휴먼옛체" pitchFamily="18" charset="-127"/>
              <a:ea typeface="휴먼옛체" pitchFamily="18" charset="-127"/>
            </a:endParaRPr>
          </a:p>
          <a:p>
            <a:pPr eaLnBrk="1" hangingPunct="1"/>
            <a:endParaRPr lang="ko-KR" altLang="en-US" sz="900" b="1" smtClean="0">
              <a:latin typeface="휴먼옛체" pitchFamily="18" charset="-127"/>
              <a:ea typeface="휴먼옛체" pitchFamily="18" charset="-127"/>
            </a:endParaRPr>
          </a:p>
          <a:p>
            <a:pPr eaLnBrk="1" hangingPunct="1"/>
            <a:r>
              <a:rPr lang="ko-KR" altLang="en-US" sz="2800" b="1" smtClean="0">
                <a:latin typeface="휴먼옛체" pitchFamily="18" charset="-127"/>
                <a:ea typeface="휴먼옛체" pitchFamily="18" charset="-127"/>
              </a:rPr>
              <a:t>예산 </a:t>
            </a:r>
            <a:r>
              <a:rPr lang="en-US" altLang="ko-KR" sz="2800" b="1" smtClean="0">
                <a:latin typeface="휴먼옛체" pitchFamily="18" charset="-127"/>
                <a:ea typeface="휴먼옛체" pitchFamily="18" charset="-127"/>
              </a:rPr>
              <a:t>(</a:t>
            </a:r>
            <a:r>
              <a:rPr lang="ko-KR" altLang="en-US" sz="2800" b="1" smtClean="0">
                <a:latin typeface="휴먼옛체" pitchFamily="18" charset="-127"/>
                <a:ea typeface="휴먼옛체" pitchFamily="18" charset="-127"/>
              </a:rPr>
              <a:t>제작비</a:t>
            </a:r>
            <a:r>
              <a:rPr lang="en-US" altLang="ko-KR" sz="2800" b="1" smtClean="0">
                <a:latin typeface="휴먼옛체" pitchFamily="18" charset="-127"/>
                <a:ea typeface="휴먼옛체" pitchFamily="18" charset="-127"/>
              </a:rPr>
              <a:t>, </a:t>
            </a:r>
            <a:r>
              <a:rPr lang="ko-KR" altLang="en-US" sz="2800" b="1" smtClean="0">
                <a:latin typeface="휴먼옛체" pitchFamily="18" charset="-127"/>
                <a:ea typeface="휴먼옛체" pitchFamily="18" charset="-127"/>
              </a:rPr>
              <a:t>유지비</a:t>
            </a:r>
            <a:r>
              <a:rPr lang="en-US" altLang="ko-KR" sz="2800" b="1" smtClean="0">
                <a:latin typeface="휴먼옛체" pitchFamily="18" charset="-127"/>
                <a:ea typeface="휴먼옛체" pitchFamily="18" charset="-127"/>
              </a:rPr>
              <a:t>)</a:t>
            </a:r>
          </a:p>
          <a:p>
            <a:pPr eaLnBrk="1" hangingPunct="1"/>
            <a:endParaRPr lang="en-US" altLang="ko-KR" sz="900" b="1" smtClean="0">
              <a:latin typeface="휴먼옛체" pitchFamily="18" charset="-127"/>
              <a:ea typeface="휴먼옛체" pitchFamily="18" charset="-127"/>
            </a:endParaRPr>
          </a:p>
          <a:p>
            <a:pPr eaLnBrk="1" hangingPunct="1"/>
            <a:r>
              <a:rPr lang="ko-KR" altLang="en-US" sz="2800" b="1" smtClean="0">
                <a:latin typeface="휴먼옛체" pitchFamily="18" charset="-127"/>
                <a:ea typeface="휴먼옛체" pitchFamily="18" charset="-127"/>
              </a:rPr>
              <a:t>경쟁력 </a:t>
            </a:r>
            <a:r>
              <a:rPr lang="en-US" altLang="ko-KR" sz="2800" b="1" smtClean="0">
                <a:latin typeface="휴먼옛체" pitchFamily="18" charset="-127"/>
                <a:ea typeface="휴먼옛체" pitchFamily="18" charset="-127"/>
              </a:rPr>
              <a:t>(</a:t>
            </a:r>
            <a:r>
              <a:rPr lang="ko-KR" altLang="en-US" sz="2800" b="1" smtClean="0">
                <a:latin typeface="휴먼옛체" pitchFamily="18" charset="-127"/>
                <a:ea typeface="휴먼옛체" pitchFamily="18" charset="-127"/>
              </a:rPr>
              <a:t>과학적</a:t>
            </a:r>
            <a:r>
              <a:rPr lang="en-US" altLang="ko-KR" sz="2800" b="1" smtClean="0">
                <a:latin typeface="휴먼옛체" pitchFamily="18" charset="-127"/>
                <a:ea typeface="휴먼옛체" pitchFamily="18" charset="-127"/>
              </a:rPr>
              <a:t>, </a:t>
            </a:r>
            <a:r>
              <a:rPr lang="ko-KR" altLang="en-US" sz="2800" b="1" smtClean="0">
                <a:latin typeface="휴먼옛체" pitchFamily="18" charset="-127"/>
                <a:ea typeface="휴먼옛체" pitchFamily="18" charset="-127"/>
              </a:rPr>
              <a:t>응용성</a:t>
            </a:r>
            <a:r>
              <a:rPr lang="en-US" altLang="ko-KR" sz="2800" b="1" smtClean="0">
                <a:latin typeface="휴먼옛체" pitchFamily="18" charset="-127"/>
                <a:ea typeface="휴먼옛체" pitchFamily="18" charset="-127"/>
              </a:rPr>
              <a:t>)</a:t>
            </a:r>
          </a:p>
          <a:p>
            <a:pPr eaLnBrk="1" hangingPunct="1"/>
            <a:endParaRPr lang="en-US" altLang="ko-KR" sz="900" b="1" smtClean="0">
              <a:latin typeface="휴먼옛체" pitchFamily="18" charset="-127"/>
              <a:ea typeface="휴먼옛체" pitchFamily="18" charset="-127"/>
            </a:endParaRPr>
          </a:p>
          <a:p>
            <a:pPr eaLnBrk="1" hangingPunct="1"/>
            <a:r>
              <a:rPr lang="ko-KR" altLang="en-US" sz="2800" b="1" smtClean="0">
                <a:latin typeface="휴먼옛체" pitchFamily="18" charset="-127"/>
                <a:ea typeface="휴먼옛체" pitchFamily="18" charset="-127"/>
              </a:rPr>
              <a:t>부지 설정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4"/>
          <p:cNvSpPr txBox="1">
            <a:spLocks noChangeArrowheads="1"/>
          </p:cNvSpPr>
          <p:nvPr/>
        </p:nvSpPr>
        <p:spPr bwMode="auto">
          <a:xfrm>
            <a:off x="4929188" y="5857875"/>
            <a:ext cx="3357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b="1">
                <a:latin typeface="Times New Roman" pitchFamily="18" charset="0"/>
                <a:ea typeface="휴먼옛체" pitchFamily="18" charset="-127"/>
                <a:cs typeface="Times New Roman" pitchFamily="18" charset="0"/>
              </a:rPr>
              <a:t>Target cell </a:t>
            </a:r>
            <a:r>
              <a:rPr lang="ko-KR" altLang="en-US" b="1">
                <a:latin typeface="Times New Roman" pitchFamily="18" charset="0"/>
                <a:ea typeface="휴먼옛체" pitchFamily="18" charset="-127"/>
                <a:cs typeface="Times New Roman" pitchFamily="18" charset="0"/>
              </a:rPr>
              <a:t>을 위한 진공 시스템</a:t>
            </a:r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>
          <a:xfrm>
            <a:off x="1214438" y="1268413"/>
            <a:ext cx="5394325" cy="504825"/>
          </a:xfrm>
        </p:spPr>
        <p:txBody>
          <a:bodyPr/>
          <a:lstStyle/>
          <a:p>
            <a:pPr eaLnBrk="1" hangingPunct="1"/>
            <a:r>
              <a:rPr lang="ko-KR" altLang="en-US" sz="3200" b="1" smtClean="0">
                <a:solidFill>
                  <a:srgbClr val="0033CC"/>
                </a:solidFill>
                <a:latin typeface="휴먼옛체" pitchFamily="18" charset="-127"/>
                <a:ea typeface="휴먼옛체" pitchFamily="18" charset="-127"/>
              </a:rPr>
              <a:t>경북대학교 편극핵 실험실</a:t>
            </a:r>
          </a:p>
        </p:txBody>
      </p:sp>
      <p:pic>
        <p:nvPicPr>
          <p:cNvPr id="32772" name="그림 9" descr="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357438"/>
            <a:ext cx="39116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428625" y="5886450"/>
            <a:ext cx="3986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b="1">
                <a:latin typeface="Times New Roman" pitchFamily="18" charset="0"/>
                <a:ea typeface="휴먼옛체" pitchFamily="18" charset="-127"/>
                <a:cs typeface="Times New Roman" pitchFamily="18" charset="0"/>
              </a:rPr>
              <a:t>Target cell </a:t>
            </a:r>
            <a:r>
              <a:rPr lang="ko-KR" altLang="en-US" b="1">
                <a:latin typeface="Times New Roman" pitchFamily="18" charset="0"/>
                <a:ea typeface="휴먼옛체" pitchFamily="18" charset="-127"/>
                <a:cs typeface="Times New Roman" pitchFamily="18" charset="0"/>
              </a:rPr>
              <a:t>을 위한 진공 시스템 도식도</a:t>
            </a:r>
          </a:p>
        </p:txBody>
      </p:sp>
      <p:pic>
        <p:nvPicPr>
          <p:cNvPr id="32774" name="그림 8" descr="1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" y="2357438"/>
            <a:ext cx="392906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>
          <a:xfrm>
            <a:off x="1214438" y="1268413"/>
            <a:ext cx="5394325" cy="504825"/>
          </a:xfrm>
        </p:spPr>
        <p:txBody>
          <a:bodyPr/>
          <a:lstStyle/>
          <a:p>
            <a:pPr eaLnBrk="1" hangingPunct="1"/>
            <a:r>
              <a:rPr lang="ko-KR" altLang="en-US" sz="3200" b="1" smtClean="0">
                <a:solidFill>
                  <a:srgbClr val="0033CC"/>
                </a:solidFill>
                <a:latin typeface="휴먼옛체" pitchFamily="18" charset="-127"/>
                <a:ea typeface="휴먼옛체" pitchFamily="18" charset="-127"/>
              </a:rPr>
              <a:t>경북대학교 편극핵 실험실</a:t>
            </a:r>
          </a:p>
        </p:txBody>
      </p:sp>
      <p:pic>
        <p:nvPicPr>
          <p:cNvPr id="33795" name="그림 9" descr="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025" y="2500313"/>
            <a:ext cx="393541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그림 10" descr="1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2500313"/>
            <a:ext cx="3937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Box 11"/>
          <p:cNvSpPr txBox="1">
            <a:spLocks noChangeArrowheads="1"/>
          </p:cNvSpPr>
          <p:nvPr/>
        </p:nvSpPr>
        <p:spPr bwMode="auto">
          <a:xfrm>
            <a:off x="2428875" y="5857875"/>
            <a:ext cx="4214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b="1">
                <a:latin typeface="Times New Roman" pitchFamily="18" charset="0"/>
                <a:ea typeface="휴먼옛체" pitchFamily="18" charset="-127"/>
                <a:cs typeface="Times New Roman" pitchFamily="18" charset="0"/>
              </a:rPr>
              <a:t>액채 질소를  사용한  초저온 시스템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그림 3" descr="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546350"/>
            <a:ext cx="3952875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그림 4" descr="1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7413" y="2536825"/>
            <a:ext cx="4089400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34821" name="TextBox 6"/>
          <p:cNvSpPr txBox="1">
            <a:spLocks noChangeArrowheads="1"/>
          </p:cNvSpPr>
          <p:nvPr/>
        </p:nvSpPr>
        <p:spPr bwMode="auto">
          <a:xfrm>
            <a:off x="357188" y="5688013"/>
            <a:ext cx="407193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300" b="1">
                <a:latin typeface="Times New Roman" pitchFamily="18" charset="0"/>
                <a:ea typeface="휴먼옛체" pitchFamily="18" charset="-127"/>
                <a:cs typeface="Times New Roman" pitchFamily="18" charset="0"/>
              </a:rPr>
              <a:t>편극핵 생성과정에서 시간에 따른 편극도 증가 변화</a:t>
            </a:r>
          </a:p>
        </p:txBody>
      </p:sp>
      <p:sp>
        <p:nvSpPr>
          <p:cNvPr id="34822" name="TextBox 6"/>
          <p:cNvSpPr txBox="1">
            <a:spLocks noChangeArrowheads="1"/>
          </p:cNvSpPr>
          <p:nvPr/>
        </p:nvSpPr>
        <p:spPr bwMode="auto">
          <a:xfrm>
            <a:off x="4429125" y="5708650"/>
            <a:ext cx="44291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300" b="1">
                <a:latin typeface="Times New Roman" pitchFamily="18" charset="0"/>
                <a:ea typeface="휴먼옛체" pitchFamily="18" charset="-127"/>
                <a:cs typeface="Times New Roman" pitchFamily="18" charset="0"/>
              </a:rPr>
              <a:t>편극핵 스핀이 이완되는 과정에서의 시간에 따른 감쇄 변화</a:t>
            </a:r>
          </a:p>
        </p:txBody>
      </p:sp>
      <p:sp>
        <p:nvSpPr>
          <p:cNvPr id="34823" name="Rectangle 4"/>
          <p:cNvSpPr>
            <a:spLocks noGrp="1" noChangeArrowheads="1"/>
          </p:cNvSpPr>
          <p:nvPr>
            <p:ph type="title"/>
          </p:nvPr>
        </p:nvSpPr>
        <p:spPr>
          <a:xfrm>
            <a:off x="1214438" y="1268413"/>
            <a:ext cx="5394325" cy="504825"/>
          </a:xfrm>
        </p:spPr>
        <p:txBody>
          <a:bodyPr/>
          <a:lstStyle/>
          <a:p>
            <a:pPr eaLnBrk="1" hangingPunct="1"/>
            <a:r>
              <a:rPr lang="en-US" altLang="ko-KR" sz="3200" b="1" baseline="30000" dirty="0" smtClean="0">
                <a:solidFill>
                  <a:srgbClr val="0033CC"/>
                </a:solidFill>
                <a:latin typeface="Times New Roman" pitchFamily="18" charset="0"/>
                <a:ea typeface="휴먼옛체" pitchFamily="18" charset="-127"/>
                <a:cs typeface="Times New Roman" pitchFamily="18" charset="0"/>
              </a:rPr>
              <a:t>3</a:t>
            </a:r>
            <a:r>
              <a:rPr lang="en-US" altLang="ko-KR" sz="3200" b="1" dirty="0" smtClean="0">
                <a:solidFill>
                  <a:srgbClr val="0033CC"/>
                </a:solidFill>
                <a:latin typeface="Times New Roman" pitchFamily="18" charset="0"/>
                <a:ea typeface="휴먼옛체" pitchFamily="18" charset="-127"/>
                <a:cs typeface="Times New Roman" pitchFamily="18" charset="0"/>
              </a:rPr>
              <a:t>He</a:t>
            </a:r>
            <a:r>
              <a:rPr lang="en-US" altLang="ko-KR" sz="3200" b="1" dirty="0" smtClean="0">
                <a:solidFill>
                  <a:srgbClr val="0033CC"/>
                </a:solidFill>
                <a:latin typeface="휴먼옛체" pitchFamily="18" charset="-127"/>
                <a:ea typeface="휴먼옛체" pitchFamily="18" charset="-127"/>
                <a:cs typeface="Times New Roman" pitchFamily="18" charset="0"/>
              </a:rPr>
              <a:t> </a:t>
            </a:r>
            <a:r>
              <a:rPr lang="ko-KR" altLang="en-US" sz="3200" b="1" dirty="0" err="1" smtClean="0">
                <a:solidFill>
                  <a:srgbClr val="0033CC"/>
                </a:solidFill>
                <a:latin typeface="휴먼옛체" pitchFamily="18" charset="-127"/>
                <a:ea typeface="휴먼옛체" pitchFamily="18" charset="-127"/>
                <a:cs typeface="Times New Roman" pitchFamily="18" charset="0"/>
              </a:rPr>
              <a:t>편극도</a:t>
            </a:r>
            <a:r>
              <a:rPr lang="ko-KR" altLang="en-US" sz="3200" b="1" dirty="0" smtClean="0">
                <a:solidFill>
                  <a:srgbClr val="0033CC"/>
                </a:solidFill>
                <a:latin typeface="휴먼옛체" pitchFamily="18" charset="-127"/>
                <a:ea typeface="휴먼옛체" pitchFamily="18" charset="-127"/>
                <a:cs typeface="Times New Roman" pitchFamily="18" charset="0"/>
              </a:rPr>
              <a:t> </a:t>
            </a:r>
            <a:r>
              <a:rPr lang="ko-KR" altLang="en-US" sz="3200" b="1" dirty="0" smtClean="0">
                <a:solidFill>
                  <a:srgbClr val="0033CC"/>
                </a:solidFill>
                <a:latin typeface="휴먼옛체" pitchFamily="18" charset="-127"/>
                <a:ea typeface="휴먼옛체" pitchFamily="18" charset="-127"/>
                <a:cs typeface="Times New Roman" pitchFamily="18" charset="0"/>
              </a:rPr>
              <a:t>변화</a:t>
            </a:r>
            <a:endParaRPr lang="ko-KR" altLang="en-US" sz="3200" b="1" dirty="0" smtClean="0">
              <a:solidFill>
                <a:srgbClr val="0033CC"/>
              </a:solidFill>
              <a:latin typeface="휴먼옛체" pitchFamily="18" charset="-127"/>
              <a:ea typeface="휴먼옛체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214438" y="1268413"/>
            <a:ext cx="53943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altLang="ko-KR" sz="3200" b="1" kern="0" dirty="0">
                <a:solidFill>
                  <a:srgbClr val="0033CC"/>
                </a:solidFill>
                <a:latin typeface="Times New Roman" pitchFamily="18" charset="0"/>
                <a:ea typeface="휴먼옛체" pitchFamily="18" charset="-127"/>
                <a:cs typeface="Times New Roman" pitchFamily="18" charset="0"/>
              </a:rPr>
              <a:t>RI</a:t>
            </a:r>
            <a:r>
              <a:rPr lang="en-US" altLang="ko-KR" sz="3200" b="1" kern="0" dirty="0">
                <a:solidFill>
                  <a:srgbClr val="0033CC"/>
                </a:solidFill>
                <a:latin typeface="휴먼옛체" pitchFamily="18" charset="-127"/>
                <a:ea typeface="휴먼옛체" pitchFamily="18" charset="-127"/>
                <a:cs typeface="+mj-cs"/>
              </a:rPr>
              <a:t> </a:t>
            </a:r>
            <a:r>
              <a:rPr lang="ko-KR" altLang="en-US" sz="3200" b="1" kern="0" dirty="0">
                <a:solidFill>
                  <a:srgbClr val="0033CC"/>
                </a:solidFill>
                <a:latin typeface="휴먼옛체" pitchFamily="18" charset="-127"/>
                <a:ea typeface="휴먼옛체" pitchFamily="18" charset="-127"/>
                <a:cs typeface="+mj-cs"/>
              </a:rPr>
              <a:t>가속기</a:t>
            </a:r>
          </a:p>
        </p:txBody>
      </p:sp>
      <p:sp>
        <p:nvSpPr>
          <p:cNvPr id="35843" name="TextBox 5"/>
          <p:cNvSpPr txBox="1">
            <a:spLocks noChangeArrowheads="1"/>
          </p:cNvSpPr>
          <p:nvPr/>
        </p:nvSpPr>
        <p:spPr bwMode="auto">
          <a:xfrm>
            <a:off x="928688" y="2285992"/>
            <a:ext cx="7215187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ko-KR" altLang="en-US" sz="2000" b="1" dirty="0">
                <a:latin typeface="휴먼옛체" pitchFamily="18" charset="-127"/>
                <a:ea typeface="휴먼옛체" pitchFamily="18" charset="-127"/>
              </a:rPr>
              <a:t> 별들의 진화 과정</a:t>
            </a:r>
            <a:r>
              <a:rPr lang="en-US" altLang="ko-KR" sz="2000" b="1" dirty="0">
                <a:latin typeface="휴먼옛체" pitchFamily="18" charset="-127"/>
                <a:ea typeface="휴먼옛체" pitchFamily="18" charset="-127"/>
              </a:rPr>
              <a:t>, </a:t>
            </a:r>
            <a:r>
              <a:rPr lang="ko-KR" altLang="en-US" sz="2000" b="1" dirty="0">
                <a:latin typeface="휴먼옛체" pitchFamily="18" charset="-127"/>
                <a:ea typeface="휴먼옛체" pitchFamily="18" charset="-127"/>
              </a:rPr>
              <a:t>천체 핵물리</a:t>
            </a:r>
            <a:endParaRPr lang="en-US" altLang="ko-KR" sz="2000" b="1" dirty="0">
              <a:latin typeface="휴먼옛체" pitchFamily="18" charset="-127"/>
              <a:ea typeface="휴먼옛체" pitchFamily="18" charset="-127"/>
            </a:endParaRPr>
          </a:p>
          <a:p>
            <a:pPr>
              <a:buFont typeface="Wingdings" pitchFamily="2" charset="2"/>
              <a:buChar char="l"/>
            </a:pPr>
            <a:endParaRPr lang="en-US" altLang="ko-KR" sz="2000" b="1" dirty="0">
              <a:latin typeface="휴먼옛체" pitchFamily="18" charset="-127"/>
              <a:ea typeface="휴먼옛체" pitchFamily="18" charset="-127"/>
            </a:endParaRPr>
          </a:p>
          <a:p>
            <a:pPr>
              <a:buFont typeface="Wingdings" pitchFamily="2" charset="2"/>
              <a:buChar char="l"/>
            </a:pPr>
            <a:r>
              <a:rPr lang="ko-KR" altLang="en-US" sz="2000" b="1" dirty="0">
                <a:latin typeface="휴먼옛체" pitchFamily="18" charset="-127"/>
                <a:ea typeface="휴먼옛체" pitchFamily="18" charset="-127"/>
              </a:rPr>
              <a:t> 자연계에 존재하는 </a:t>
            </a:r>
            <a:r>
              <a:rPr lang="ko-KR" altLang="en-US" sz="2000" b="1" dirty="0" err="1">
                <a:latin typeface="휴먼옛체" pitchFamily="18" charset="-127"/>
                <a:ea typeface="휴먼옛체" pitchFamily="18" charset="-127"/>
              </a:rPr>
              <a:t>핵종</a:t>
            </a:r>
            <a:r>
              <a:rPr lang="ko-KR" altLang="en-US" sz="2000" b="1" dirty="0">
                <a:latin typeface="휴먼옛체" pitchFamily="18" charset="-127"/>
                <a:ea typeface="휴먼옛체" pitchFamily="18" charset="-127"/>
              </a:rPr>
              <a:t> </a:t>
            </a:r>
            <a:r>
              <a:rPr lang="en-US" altLang="ko-KR" sz="2000" b="1" dirty="0">
                <a:latin typeface="휴먼옛체" pitchFamily="18" charset="-127"/>
                <a:ea typeface="휴먼옛체" pitchFamily="18" charset="-127"/>
              </a:rPr>
              <a:t>90%</a:t>
            </a:r>
            <a:r>
              <a:rPr lang="ko-KR" altLang="en-US" sz="2000" b="1" dirty="0">
                <a:latin typeface="휴먼옛체" pitchFamily="18" charset="-127"/>
                <a:ea typeface="휴먼옛체" pitchFamily="18" charset="-127"/>
              </a:rPr>
              <a:t>에 해당하는 불안정한 핵 연구</a:t>
            </a:r>
            <a:endParaRPr lang="en-US" altLang="ko-KR" sz="2000" b="1" dirty="0">
              <a:latin typeface="휴먼옛체" pitchFamily="18" charset="-127"/>
              <a:ea typeface="휴먼옛체" pitchFamily="18" charset="-127"/>
            </a:endParaRPr>
          </a:p>
          <a:p>
            <a:pPr>
              <a:buFont typeface="Wingdings" pitchFamily="2" charset="2"/>
              <a:buChar char="l"/>
            </a:pPr>
            <a:endParaRPr lang="en-US" altLang="ko-KR" sz="2000" b="1" dirty="0">
              <a:latin typeface="휴먼옛체" pitchFamily="18" charset="-127"/>
              <a:ea typeface="휴먼옛체" pitchFamily="18" charset="-127"/>
            </a:endParaRPr>
          </a:p>
          <a:p>
            <a:pPr>
              <a:buFont typeface="Wingdings" pitchFamily="2" charset="2"/>
              <a:buChar char="l"/>
            </a:pPr>
            <a:r>
              <a:rPr lang="en-US" altLang="ko-KR" sz="2000" b="1" dirty="0">
                <a:latin typeface="휴먼옛체" pitchFamily="18" charset="-127"/>
                <a:ea typeface="휴먼옛체" pitchFamily="18" charset="-127"/>
              </a:rPr>
              <a:t> 2</a:t>
            </a:r>
            <a:r>
              <a:rPr lang="ko-KR" altLang="en-US" sz="2000" b="1" dirty="0">
                <a:latin typeface="휴먼옛체" pitchFamily="18" charset="-127"/>
                <a:ea typeface="휴먼옛체" pitchFamily="18" charset="-127"/>
              </a:rPr>
              <a:t>차 산란을 통한 불안정한 핵 생성기법 </a:t>
            </a:r>
            <a:r>
              <a:rPr lang="en-US" altLang="ko-KR" sz="2000" b="1" dirty="0">
                <a:latin typeface="휴먼옛체" pitchFamily="18" charset="-127"/>
                <a:ea typeface="휴먼옛체" pitchFamily="18" charset="-127"/>
              </a:rPr>
              <a:t>: </a:t>
            </a:r>
            <a:r>
              <a:rPr lang="ko-KR" altLang="en-US" sz="2000" b="1" dirty="0">
                <a:latin typeface="휴먼옛체" pitchFamily="18" charset="-127"/>
                <a:ea typeface="휴먼옛체" pitchFamily="18" charset="-127"/>
              </a:rPr>
              <a:t>최근 개발</a:t>
            </a:r>
            <a:r>
              <a:rPr lang="en-US" altLang="ko-KR" sz="2000" b="1" dirty="0">
                <a:latin typeface="휴먼옛체" pitchFamily="18" charset="-127"/>
                <a:ea typeface="휴먼옛체" pitchFamily="18" charset="-127"/>
              </a:rPr>
              <a:t>, </a:t>
            </a:r>
            <a:r>
              <a:rPr lang="ko-KR" altLang="en-US" sz="2000" b="1" dirty="0" err="1">
                <a:latin typeface="휴먼옛체" pitchFamily="18" charset="-127"/>
                <a:ea typeface="휴먼옛체" pitchFamily="18" charset="-127"/>
              </a:rPr>
              <a:t>발전중</a:t>
            </a:r>
            <a:endParaRPr lang="en-US" altLang="ko-KR" sz="2000" b="1" dirty="0">
              <a:latin typeface="휴먼옛체" pitchFamily="18" charset="-127"/>
              <a:ea typeface="휴먼옛체" pitchFamily="18" charset="-127"/>
            </a:endParaRPr>
          </a:p>
          <a:p>
            <a:pPr>
              <a:buFont typeface="Wingdings" pitchFamily="2" charset="2"/>
              <a:buChar char="l"/>
            </a:pPr>
            <a:endParaRPr lang="en-US" altLang="ko-KR" sz="2000" b="1" dirty="0">
              <a:latin typeface="휴먼옛체" pitchFamily="18" charset="-127"/>
              <a:ea typeface="휴먼옛체" pitchFamily="18" charset="-127"/>
            </a:endParaRPr>
          </a:p>
          <a:p>
            <a:pPr>
              <a:buFont typeface="Wingdings" pitchFamily="2" charset="2"/>
              <a:buChar char="l"/>
            </a:pPr>
            <a:r>
              <a:rPr lang="ko-KR" altLang="en-US" sz="2000" b="1" dirty="0">
                <a:latin typeface="휴먼옛체" pitchFamily="18" charset="-127"/>
                <a:ea typeface="휴먼옛체" pitchFamily="18" charset="-127"/>
              </a:rPr>
              <a:t> 국제적으로 경쟁력 확보 가능</a:t>
            </a:r>
            <a:endParaRPr lang="en-US" altLang="ko-KR" sz="2000" b="1" dirty="0">
              <a:latin typeface="휴먼옛체" pitchFamily="18" charset="-127"/>
              <a:ea typeface="휴먼옛체" pitchFamily="18" charset="-127"/>
            </a:endParaRPr>
          </a:p>
          <a:p>
            <a:pPr>
              <a:buFont typeface="Wingdings" pitchFamily="2" charset="2"/>
              <a:buChar char="l"/>
            </a:pPr>
            <a:endParaRPr lang="en-US" altLang="ko-KR" sz="2000" b="1" dirty="0">
              <a:latin typeface="휴먼옛체" pitchFamily="18" charset="-127"/>
              <a:ea typeface="휴먼옛체" pitchFamily="18" charset="-127"/>
            </a:endParaRPr>
          </a:p>
          <a:p>
            <a:pPr>
              <a:buFont typeface="Wingdings" pitchFamily="2" charset="2"/>
              <a:buChar char="l"/>
            </a:pPr>
            <a:r>
              <a:rPr lang="ko-KR" altLang="en-US" sz="2000" b="1" dirty="0">
                <a:latin typeface="휴먼옛체" pitchFamily="18" charset="-127"/>
                <a:ea typeface="휴먼옛체" pitchFamily="18" charset="-127"/>
              </a:rPr>
              <a:t> 국내 핵물리 학계에 큰 </a:t>
            </a:r>
            <a:r>
              <a:rPr lang="ko-KR" altLang="en-US" sz="2000" b="1" dirty="0" smtClean="0">
                <a:latin typeface="휴먼옛체" pitchFamily="18" charset="-127"/>
                <a:ea typeface="휴먼옛체" pitchFamily="18" charset="-127"/>
              </a:rPr>
              <a:t>기여</a:t>
            </a:r>
            <a:endParaRPr lang="en-US" altLang="ko-KR" sz="2000" b="1" dirty="0" smtClean="0">
              <a:latin typeface="휴먼옛체" pitchFamily="18" charset="-127"/>
              <a:ea typeface="휴먼옛체" pitchFamily="18" charset="-127"/>
            </a:endParaRPr>
          </a:p>
          <a:p>
            <a:pPr>
              <a:buFont typeface="Wingdings" pitchFamily="2" charset="2"/>
              <a:buChar char="l"/>
            </a:pPr>
            <a:endParaRPr lang="en-US" altLang="ko-KR" sz="2000" b="1" dirty="0" smtClean="0">
              <a:latin typeface="휴먼옛체" pitchFamily="18" charset="-127"/>
              <a:ea typeface="휴먼옛체" pitchFamily="18" charset="-127"/>
            </a:endParaRPr>
          </a:p>
          <a:p>
            <a:pPr>
              <a:buFont typeface="Wingdings" pitchFamily="2" charset="2"/>
              <a:buChar char="l"/>
            </a:pPr>
            <a:r>
              <a:rPr lang="en-US" altLang="ko-KR" sz="2000" b="1" dirty="0" smtClean="0">
                <a:latin typeface="휴먼옛체" pitchFamily="18" charset="-127"/>
                <a:ea typeface="휴먼옛체" pitchFamily="18" charset="-127"/>
              </a:rPr>
              <a:t> </a:t>
            </a:r>
            <a:r>
              <a:rPr lang="ko-KR" altLang="en-US" sz="2000" b="1" dirty="0" err="1" smtClean="0">
                <a:latin typeface="휴먼옛체" pitchFamily="18" charset="-127"/>
                <a:ea typeface="휴먼옛체" pitchFamily="18" charset="-127"/>
              </a:rPr>
              <a:t>편극핵</a:t>
            </a:r>
            <a:r>
              <a:rPr lang="en-US" altLang="ko-KR" sz="2000" b="1" dirty="0" smtClean="0">
                <a:latin typeface="휴먼옛체" pitchFamily="18" charset="-127"/>
                <a:ea typeface="휴먼옛체" pitchFamily="18" charset="-127"/>
              </a:rPr>
              <a:t>, </a:t>
            </a:r>
            <a:r>
              <a:rPr lang="ko-KR" altLang="en-US" sz="2000" b="1" dirty="0" smtClean="0">
                <a:latin typeface="휴먼옛체" pitchFamily="18" charset="-127"/>
                <a:ea typeface="휴먼옛체" pitchFamily="18" charset="-127"/>
              </a:rPr>
              <a:t>검출기 개발 기술 확보</a:t>
            </a:r>
            <a:endParaRPr lang="en-US" altLang="ko-KR" sz="2000" b="1" dirty="0">
              <a:latin typeface="휴먼옛체" pitchFamily="18" charset="-127"/>
              <a:ea typeface="휴먼옛체" pitchFamily="18" charset="-127"/>
            </a:endParaRPr>
          </a:p>
          <a:p>
            <a:pPr>
              <a:buFont typeface="Wingdings" pitchFamily="2" charset="2"/>
              <a:buChar char="l"/>
            </a:pPr>
            <a:endParaRPr lang="en-US" altLang="ko-KR" sz="2000" b="1" dirty="0">
              <a:latin typeface="휴먼옛체" pitchFamily="18" charset="-127"/>
              <a:ea typeface="휴먼옛체" pitchFamily="18" charset="-127"/>
            </a:endParaRPr>
          </a:p>
          <a:p>
            <a:pPr>
              <a:buFont typeface="Wingdings" pitchFamily="2" charset="2"/>
              <a:buChar char="l"/>
            </a:pPr>
            <a:r>
              <a:rPr lang="ko-KR" altLang="en-US" sz="2000" b="1" dirty="0">
                <a:latin typeface="휴먼옛체" pitchFamily="18" charset="-127"/>
                <a:ea typeface="휴먼옛체" pitchFamily="18" charset="-127"/>
              </a:rPr>
              <a:t> 인력양성</a:t>
            </a:r>
            <a:endParaRPr lang="en-US" altLang="ko-KR" sz="2000" b="1" dirty="0">
              <a:latin typeface="휴먼옛체" pitchFamily="18" charset="-127"/>
              <a:ea typeface="휴먼옛체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2463800" y="3143250"/>
            <a:ext cx="3751263" cy="928688"/>
          </a:xfrm>
        </p:spPr>
        <p:txBody>
          <a:bodyPr/>
          <a:lstStyle/>
          <a:p>
            <a:pPr eaLnBrk="1" hangingPunct="1"/>
            <a:r>
              <a:rPr lang="ko-KR" altLang="en-US" sz="5400" b="1" smtClean="0">
                <a:solidFill>
                  <a:srgbClr val="0033CC"/>
                </a:solidFill>
                <a:latin typeface="휴먼옛체" pitchFamily="18" charset="-127"/>
                <a:ea typeface="휴먼옛체" pitchFamily="18" charset="-127"/>
              </a:rPr>
              <a:t>감사합니다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1173163" y="2133600"/>
            <a:ext cx="7056437" cy="3678238"/>
            <a:chOff x="703" y="709"/>
            <a:chExt cx="4445" cy="2317"/>
          </a:xfrm>
        </p:grpSpPr>
        <p:sp>
          <p:nvSpPr>
            <p:cNvPr id="37891" name="AutoShape 3"/>
            <p:cNvSpPr>
              <a:spLocks noChangeArrowheads="1"/>
            </p:cNvSpPr>
            <p:nvPr/>
          </p:nvSpPr>
          <p:spPr bwMode="auto">
            <a:xfrm>
              <a:off x="1519" y="1207"/>
              <a:ext cx="3629" cy="1497"/>
            </a:xfrm>
            <a:prstGeom prst="flowChartAlternateProcess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37892" name="Group 4"/>
            <p:cNvGrpSpPr>
              <a:grpSpLocks/>
            </p:cNvGrpSpPr>
            <p:nvPr/>
          </p:nvGrpSpPr>
          <p:grpSpPr bwMode="auto">
            <a:xfrm>
              <a:off x="1701" y="1525"/>
              <a:ext cx="759" cy="635"/>
              <a:chOff x="1927" y="1570"/>
              <a:chExt cx="759" cy="635"/>
            </a:xfrm>
          </p:grpSpPr>
          <p:sp>
            <p:nvSpPr>
              <p:cNvPr id="37927" name="Oval 5"/>
              <p:cNvSpPr>
                <a:spLocks noChangeArrowheads="1"/>
              </p:cNvSpPr>
              <p:nvPr/>
            </p:nvSpPr>
            <p:spPr bwMode="auto">
              <a:xfrm>
                <a:off x="2154" y="1888"/>
                <a:ext cx="272" cy="272"/>
              </a:xfrm>
              <a:prstGeom prst="ellipse">
                <a:avLst/>
              </a:prstGeom>
              <a:gradFill rotWithShape="1">
                <a:gsLst>
                  <a:gs pos="0">
                    <a:srgbClr val="FC0E25"/>
                  </a:gs>
                  <a:gs pos="100000">
                    <a:schemeClr val="bg1"/>
                  </a:gs>
                </a:gsLst>
                <a:path path="rect">
                  <a:fillToRect r="100000" b="100000"/>
                </a:path>
              </a:gradFill>
              <a:ln w="28575">
                <a:solidFill>
                  <a:srgbClr val="FC0E25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7928" name="Text Box 6"/>
              <p:cNvSpPr txBox="1">
                <a:spLocks noChangeArrowheads="1"/>
              </p:cNvSpPr>
              <p:nvPr/>
            </p:nvSpPr>
            <p:spPr bwMode="auto">
              <a:xfrm>
                <a:off x="2154" y="1933"/>
                <a:ext cx="49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400" b="1">
                    <a:solidFill>
                      <a:srgbClr val="0000FF"/>
                    </a:solidFill>
                    <a:latin typeface="Georgia" pitchFamily="18" charset="0"/>
                    <a:ea typeface="HY헤드라인M" pitchFamily="18" charset="-127"/>
                  </a:rPr>
                  <a:t>Rb</a:t>
                </a:r>
              </a:p>
            </p:txBody>
          </p:sp>
          <p:sp>
            <p:nvSpPr>
              <p:cNvPr id="37929" name="Oval 7"/>
              <p:cNvSpPr>
                <a:spLocks noChangeArrowheads="1"/>
              </p:cNvSpPr>
              <p:nvPr/>
            </p:nvSpPr>
            <p:spPr bwMode="auto">
              <a:xfrm rot="-1840637">
                <a:off x="1927" y="1842"/>
                <a:ext cx="759" cy="36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7930" name="Line 8"/>
              <p:cNvSpPr>
                <a:spLocks noChangeShapeType="1"/>
              </p:cNvSpPr>
              <p:nvPr/>
            </p:nvSpPr>
            <p:spPr bwMode="auto">
              <a:xfrm flipV="1">
                <a:off x="2517" y="1570"/>
                <a:ext cx="0" cy="36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37893" name="Group 9"/>
            <p:cNvGrpSpPr>
              <a:grpSpLocks/>
            </p:cNvGrpSpPr>
            <p:nvPr/>
          </p:nvGrpSpPr>
          <p:grpSpPr bwMode="auto">
            <a:xfrm>
              <a:off x="2925" y="1298"/>
              <a:ext cx="759" cy="635"/>
              <a:chOff x="1519" y="2704"/>
              <a:chExt cx="759" cy="635"/>
            </a:xfrm>
          </p:grpSpPr>
          <p:sp>
            <p:nvSpPr>
              <p:cNvPr id="37923" name="Oval 10"/>
              <p:cNvSpPr>
                <a:spLocks noChangeArrowheads="1"/>
              </p:cNvSpPr>
              <p:nvPr/>
            </p:nvSpPr>
            <p:spPr bwMode="auto">
              <a:xfrm>
                <a:off x="1746" y="3022"/>
                <a:ext cx="272" cy="272"/>
              </a:xfrm>
              <a:prstGeom prst="ellipse">
                <a:avLst/>
              </a:prstGeom>
              <a:gradFill rotWithShape="1">
                <a:gsLst>
                  <a:gs pos="0">
                    <a:srgbClr val="FC0E25"/>
                  </a:gs>
                  <a:gs pos="100000">
                    <a:schemeClr val="bg1"/>
                  </a:gs>
                </a:gsLst>
                <a:path path="rect">
                  <a:fillToRect r="100000" b="100000"/>
                </a:path>
              </a:gradFill>
              <a:ln w="28575">
                <a:solidFill>
                  <a:srgbClr val="FC0E25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7924" name="Text Box 11"/>
              <p:cNvSpPr txBox="1">
                <a:spLocks noChangeArrowheads="1"/>
              </p:cNvSpPr>
              <p:nvPr/>
            </p:nvSpPr>
            <p:spPr bwMode="auto">
              <a:xfrm>
                <a:off x="1746" y="3067"/>
                <a:ext cx="49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400" b="1">
                    <a:solidFill>
                      <a:srgbClr val="0000FF"/>
                    </a:solidFill>
                    <a:latin typeface="Georgia" pitchFamily="18" charset="0"/>
                    <a:ea typeface="HY헤드라인M" pitchFamily="18" charset="-127"/>
                  </a:rPr>
                  <a:t>Rb</a:t>
                </a:r>
              </a:p>
            </p:txBody>
          </p:sp>
          <p:sp>
            <p:nvSpPr>
              <p:cNvPr id="37925" name="Oval 12"/>
              <p:cNvSpPr>
                <a:spLocks noChangeArrowheads="1"/>
              </p:cNvSpPr>
              <p:nvPr/>
            </p:nvSpPr>
            <p:spPr bwMode="auto">
              <a:xfrm rot="-1840637">
                <a:off x="1519" y="2976"/>
                <a:ext cx="759" cy="36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7926" name="Line 13"/>
              <p:cNvSpPr>
                <a:spLocks noChangeShapeType="1"/>
              </p:cNvSpPr>
              <p:nvPr/>
            </p:nvSpPr>
            <p:spPr bwMode="auto">
              <a:xfrm flipV="1">
                <a:off x="2109" y="2704"/>
                <a:ext cx="0" cy="36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37894" name="Group 14"/>
            <p:cNvGrpSpPr>
              <a:grpSpLocks/>
            </p:cNvGrpSpPr>
            <p:nvPr/>
          </p:nvGrpSpPr>
          <p:grpSpPr bwMode="auto">
            <a:xfrm>
              <a:off x="2971" y="1933"/>
              <a:ext cx="759" cy="590"/>
              <a:chOff x="3016" y="1888"/>
              <a:chExt cx="759" cy="590"/>
            </a:xfrm>
          </p:grpSpPr>
          <p:sp>
            <p:nvSpPr>
              <p:cNvPr id="37919" name="Oval 15"/>
              <p:cNvSpPr>
                <a:spLocks noChangeArrowheads="1"/>
              </p:cNvSpPr>
              <p:nvPr/>
            </p:nvSpPr>
            <p:spPr bwMode="auto">
              <a:xfrm>
                <a:off x="3243" y="2161"/>
                <a:ext cx="272" cy="272"/>
              </a:xfrm>
              <a:prstGeom prst="ellipse">
                <a:avLst/>
              </a:prstGeom>
              <a:gradFill rotWithShape="1">
                <a:gsLst>
                  <a:gs pos="0">
                    <a:srgbClr val="FC0E25"/>
                  </a:gs>
                  <a:gs pos="100000">
                    <a:schemeClr val="bg1"/>
                  </a:gs>
                </a:gsLst>
                <a:path path="rect">
                  <a:fillToRect r="100000" b="100000"/>
                </a:path>
              </a:gradFill>
              <a:ln w="28575">
                <a:solidFill>
                  <a:srgbClr val="FC0E25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7920" name="Text Box 16"/>
              <p:cNvSpPr txBox="1">
                <a:spLocks noChangeArrowheads="1"/>
              </p:cNvSpPr>
              <p:nvPr/>
            </p:nvSpPr>
            <p:spPr bwMode="auto">
              <a:xfrm>
                <a:off x="3016" y="2206"/>
                <a:ext cx="49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altLang="ko-KR" sz="1400" b="1">
                    <a:solidFill>
                      <a:srgbClr val="0000FF"/>
                    </a:solidFill>
                    <a:latin typeface="Georgia" pitchFamily="18" charset="0"/>
                    <a:ea typeface="HY헤드라인M" pitchFamily="18" charset="-127"/>
                  </a:rPr>
                  <a:t>Rb</a:t>
                </a:r>
              </a:p>
            </p:txBody>
          </p:sp>
          <p:sp>
            <p:nvSpPr>
              <p:cNvPr id="37921" name="Oval 17"/>
              <p:cNvSpPr>
                <a:spLocks noChangeArrowheads="1"/>
              </p:cNvSpPr>
              <p:nvPr/>
            </p:nvSpPr>
            <p:spPr bwMode="auto">
              <a:xfrm rot="-1840637">
                <a:off x="3016" y="2115"/>
                <a:ext cx="759" cy="36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7922" name="Line 18"/>
              <p:cNvSpPr>
                <a:spLocks noChangeShapeType="1"/>
              </p:cNvSpPr>
              <p:nvPr/>
            </p:nvSpPr>
            <p:spPr bwMode="auto">
              <a:xfrm>
                <a:off x="3560" y="1888"/>
                <a:ext cx="0" cy="36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37895" name="Group 19"/>
            <p:cNvGrpSpPr>
              <a:grpSpLocks/>
            </p:cNvGrpSpPr>
            <p:nvPr/>
          </p:nvGrpSpPr>
          <p:grpSpPr bwMode="auto">
            <a:xfrm>
              <a:off x="4513" y="2069"/>
              <a:ext cx="363" cy="545"/>
              <a:chOff x="1882" y="3113"/>
              <a:chExt cx="363" cy="545"/>
            </a:xfrm>
          </p:grpSpPr>
          <p:sp>
            <p:nvSpPr>
              <p:cNvPr id="37915" name="Line 20"/>
              <p:cNvSpPr>
                <a:spLocks noChangeShapeType="1"/>
              </p:cNvSpPr>
              <p:nvPr/>
            </p:nvSpPr>
            <p:spPr bwMode="auto">
              <a:xfrm flipV="1">
                <a:off x="2018" y="3113"/>
                <a:ext cx="0" cy="5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37916" name="Group 21"/>
              <p:cNvGrpSpPr>
                <a:grpSpLocks/>
              </p:cNvGrpSpPr>
              <p:nvPr/>
            </p:nvGrpSpPr>
            <p:grpSpPr bwMode="auto">
              <a:xfrm>
                <a:off x="1882" y="3294"/>
                <a:ext cx="363" cy="272"/>
                <a:chOff x="1882" y="3294"/>
                <a:chExt cx="363" cy="272"/>
              </a:xfrm>
            </p:grpSpPr>
            <p:sp>
              <p:nvSpPr>
                <p:cNvPr id="37917" name="Oval 22"/>
                <p:cNvSpPr>
                  <a:spLocks noChangeArrowheads="1"/>
                </p:cNvSpPr>
                <p:nvPr/>
              </p:nvSpPr>
              <p:spPr bwMode="auto">
                <a:xfrm>
                  <a:off x="1882" y="3294"/>
                  <a:ext cx="272" cy="27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67998"/>
                      </a:schemeClr>
                    </a:gs>
                    <a:gs pos="100000">
                      <a:srgbClr val="0000FF"/>
                    </a:gs>
                  </a:gsLst>
                  <a:lin ang="18900000" scaled="1"/>
                </a:gradFill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7918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882" y="3339"/>
                  <a:ext cx="363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ko-KR" sz="1600">
                      <a:solidFill>
                        <a:schemeClr val="tx2"/>
                      </a:solidFill>
                      <a:latin typeface="HY헤드라인M" pitchFamily="18" charset="-127"/>
                      <a:ea typeface="HY헤드라인M" pitchFamily="18" charset="-127"/>
                    </a:rPr>
                    <a:t>He</a:t>
                  </a:r>
                </a:p>
              </p:txBody>
            </p:sp>
          </p:grpSp>
        </p:grpSp>
        <p:grpSp>
          <p:nvGrpSpPr>
            <p:cNvPr id="37896" name="Group 24"/>
            <p:cNvGrpSpPr>
              <a:grpSpLocks/>
            </p:cNvGrpSpPr>
            <p:nvPr/>
          </p:nvGrpSpPr>
          <p:grpSpPr bwMode="auto">
            <a:xfrm>
              <a:off x="4513" y="1344"/>
              <a:ext cx="363" cy="544"/>
              <a:chOff x="2789" y="3249"/>
              <a:chExt cx="363" cy="544"/>
            </a:xfrm>
          </p:grpSpPr>
          <p:sp>
            <p:nvSpPr>
              <p:cNvPr id="37911" name="Line 25"/>
              <p:cNvSpPr>
                <a:spLocks noChangeShapeType="1"/>
              </p:cNvSpPr>
              <p:nvPr/>
            </p:nvSpPr>
            <p:spPr bwMode="auto">
              <a:xfrm>
                <a:off x="2925" y="3249"/>
                <a:ext cx="0" cy="5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37912" name="Group 26"/>
              <p:cNvGrpSpPr>
                <a:grpSpLocks/>
              </p:cNvGrpSpPr>
              <p:nvPr/>
            </p:nvGrpSpPr>
            <p:grpSpPr bwMode="auto">
              <a:xfrm>
                <a:off x="2789" y="3339"/>
                <a:ext cx="363" cy="272"/>
                <a:chOff x="1882" y="3294"/>
                <a:chExt cx="363" cy="272"/>
              </a:xfrm>
            </p:grpSpPr>
            <p:sp>
              <p:nvSpPr>
                <p:cNvPr id="37913" name="Oval 27"/>
                <p:cNvSpPr>
                  <a:spLocks noChangeArrowheads="1"/>
                </p:cNvSpPr>
                <p:nvPr/>
              </p:nvSpPr>
              <p:spPr bwMode="auto">
                <a:xfrm>
                  <a:off x="1882" y="3294"/>
                  <a:ext cx="272" cy="27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67998"/>
                      </a:schemeClr>
                    </a:gs>
                    <a:gs pos="100000">
                      <a:srgbClr val="0000FF"/>
                    </a:gs>
                  </a:gsLst>
                  <a:lin ang="18900000" scaled="1"/>
                </a:gradFill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791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882" y="3339"/>
                  <a:ext cx="363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ko-KR" sz="1600">
                      <a:solidFill>
                        <a:schemeClr val="tx2"/>
                      </a:solidFill>
                      <a:latin typeface="HY헤드라인M" pitchFamily="18" charset="-127"/>
                      <a:ea typeface="HY헤드라인M" pitchFamily="18" charset="-127"/>
                    </a:rPr>
                    <a:t>He</a:t>
                  </a:r>
                </a:p>
              </p:txBody>
            </p:sp>
          </p:grpSp>
        </p:grpSp>
        <p:grpSp>
          <p:nvGrpSpPr>
            <p:cNvPr id="37897" name="Group 29"/>
            <p:cNvGrpSpPr>
              <a:grpSpLocks/>
            </p:cNvGrpSpPr>
            <p:nvPr/>
          </p:nvGrpSpPr>
          <p:grpSpPr bwMode="auto">
            <a:xfrm>
              <a:off x="3742" y="1570"/>
              <a:ext cx="680" cy="998"/>
              <a:chOff x="1882" y="3067"/>
              <a:chExt cx="680" cy="998"/>
            </a:xfrm>
          </p:grpSpPr>
          <p:sp>
            <p:nvSpPr>
              <p:cNvPr id="37909" name="AutoShape 30"/>
              <p:cNvSpPr>
                <a:spLocks noChangeArrowheads="1"/>
              </p:cNvSpPr>
              <p:nvPr/>
            </p:nvSpPr>
            <p:spPr bwMode="auto">
              <a:xfrm rot="241231">
                <a:off x="1882" y="3067"/>
                <a:ext cx="227" cy="998"/>
              </a:xfrm>
              <a:prstGeom prst="curvedLeftArrow">
                <a:avLst>
                  <a:gd name="adj1" fmla="val 27600"/>
                  <a:gd name="adj2" fmla="val 90535"/>
                  <a:gd name="adj3" fmla="val 33088"/>
                </a:avLst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7910" name="AutoShape 31"/>
              <p:cNvSpPr>
                <a:spLocks noChangeArrowheads="1"/>
              </p:cNvSpPr>
              <p:nvPr/>
            </p:nvSpPr>
            <p:spPr bwMode="auto">
              <a:xfrm rot="-157570">
                <a:off x="2336" y="3067"/>
                <a:ext cx="226" cy="996"/>
              </a:xfrm>
              <a:prstGeom prst="curvedRightArrow">
                <a:avLst>
                  <a:gd name="adj1" fmla="val 21117"/>
                  <a:gd name="adj2" fmla="val 98976"/>
                  <a:gd name="adj3" fmla="val 40046"/>
                </a:avLst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37898" name="Line 32"/>
            <p:cNvSpPr>
              <a:spLocks noChangeShapeType="1"/>
            </p:cNvSpPr>
            <p:nvPr/>
          </p:nvSpPr>
          <p:spPr bwMode="auto">
            <a:xfrm flipV="1">
              <a:off x="4059" y="2478"/>
              <a:ext cx="0" cy="3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7899" name="Text Box 33"/>
            <p:cNvSpPr txBox="1">
              <a:spLocks noChangeArrowheads="1"/>
            </p:cNvSpPr>
            <p:nvPr/>
          </p:nvSpPr>
          <p:spPr bwMode="auto">
            <a:xfrm>
              <a:off x="3560" y="2795"/>
              <a:ext cx="127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b="1">
                  <a:latin typeface="Georgia" pitchFamily="18" charset="0"/>
                </a:rPr>
                <a:t>Spin Exchange</a:t>
              </a:r>
            </a:p>
          </p:txBody>
        </p:sp>
        <p:sp>
          <p:nvSpPr>
            <p:cNvPr id="37900" name="Text Box 34"/>
            <p:cNvSpPr txBox="1">
              <a:spLocks noChangeArrowheads="1"/>
            </p:cNvSpPr>
            <p:nvPr/>
          </p:nvSpPr>
          <p:spPr bwMode="auto">
            <a:xfrm>
              <a:off x="1610" y="2795"/>
              <a:ext cx="13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b="1">
                  <a:latin typeface="Georgia" pitchFamily="18" charset="0"/>
                </a:rPr>
                <a:t>Optical Pumping</a:t>
              </a:r>
            </a:p>
          </p:txBody>
        </p:sp>
        <p:sp>
          <p:nvSpPr>
            <p:cNvPr id="37901" name="Line 35"/>
            <p:cNvSpPr>
              <a:spLocks noChangeShapeType="1"/>
            </p:cNvSpPr>
            <p:nvPr/>
          </p:nvSpPr>
          <p:spPr bwMode="auto">
            <a:xfrm flipV="1">
              <a:off x="2154" y="2251"/>
              <a:ext cx="0" cy="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7902" name="Line 36"/>
            <p:cNvSpPr>
              <a:spLocks noChangeShapeType="1"/>
            </p:cNvSpPr>
            <p:nvPr/>
          </p:nvSpPr>
          <p:spPr bwMode="auto">
            <a:xfrm>
              <a:off x="2653" y="935"/>
              <a:ext cx="0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7903" name="Text Box 37"/>
            <p:cNvSpPr txBox="1">
              <a:spLocks noChangeArrowheads="1"/>
            </p:cNvSpPr>
            <p:nvPr/>
          </p:nvSpPr>
          <p:spPr bwMode="auto">
            <a:xfrm>
              <a:off x="1565" y="709"/>
              <a:ext cx="358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b="1">
                  <a:latin typeface="Georgia" pitchFamily="18" charset="0"/>
                </a:rPr>
                <a:t>Optical Glass cell filled with </a:t>
              </a:r>
              <a:r>
                <a:rPr lang="en-US" altLang="ko-KR" b="1" baseline="30000">
                  <a:latin typeface="Batang" pitchFamily="18" charset="-127"/>
                  <a:ea typeface="Batang" pitchFamily="18" charset="-127"/>
                </a:rPr>
                <a:t>3</a:t>
              </a:r>
              <a:r>
                <a:rPr lang="en-US" altLang="ko-KR" b="1" i="1">
                  <a:latin typeface="Georgia" pitchFamily="18" charset="0"/>
                </a:rPr>
                <a:t>He</a:t>
              </a:r>
              <a:r>
                <a:rPr lang="en-US" altLang="ko-KR" b="1">
                  <a:latin typeface="Georgia" pitchFamily="18" charset="0"/>
                </a:rPr>
                <a:t> and Rb vapor</a:t>
              </a:r>
            </a:p>
          </p:txBody>
        </p:sp>
        <p:grpSp>
          <p:nvGrpSpPr>
            <p:cNvPr id="37904" name="Group 38"/>
            <p:cNvGrpSpPr>
              <a:grpSpLocks/>
            </p:cNvGrpSpPr>
            <p:nvPr/>
          </p:nvGrpSpPr>
          <p:grpSpPr bwMode="auto">
            <a:xfrm>
              <a:off x="703" y="1842"/>
              <a:ext cx="998" cy="271"/>
              <a:chOff x="612" y="3385"/>
              <a:chExt cx="998" cy="271"/>
            </a:xfrm>
          </p:grpSpPr>
          <p:sp>
            <p:nvSpPr>
              <p:cNvPr id="37906" name="Freeform 39"/>
              <p:cNvSpPr>
                <a:spLocks/>
              </p:cNvSpPr>
              <p:nvPr/>
            </p:nvSpPr>
            <p:spPr bwMode="auto">
              <a:xfrm>
                <a:off x="612" y="3385"/>
                <a:ext cx="998" cy="90"/>
              </a:xfrm>
              <a:custGeom>
                <a:avLst/>
                <a:gdLst>
                  <a:gd name="T0" fmla="*/ 0 w 998"/>
                  <a:gd name="T1" fmla="*/ 25 h 295"/>
                  <a:gd name="T2" fmla="*/ 136 w 998"/>
                  <a:gd name="T3" fmla="*/ 0 h 295"/>
                  <a:gd name="T4" fmla="*/ 227 w 998"/>
                  <a:gd name="T5" fmla="*/ 25 h 295"/>
                  <a:gd name="T6" fmla="*/ 363 w 998"/>
                  <a:gd name="T7" fmla="*/ 0 h 295"/>
                  <a:gd name="T8" fmla="*/ 454 w 998"/>
                  <a:gd name="T9" fmla="*/ 25 h 295"/>
                  <a:gd name="T10" fmla="*/ 590 w 998"/>
                  <a:gd name="T11" fmla="*/ 0 h 295"/>
                  <a:gd name="T12" fmla="*/ 680 w 998"/>
                  <a:gd name="T13" fmla="*/ 25 h 295"/>
                  <a:gd name="T14" fmla="*/ 817 w 998"/>
                  <a:gd name="T15" fmla="*/ 0 h 295"/>
                  <a:gd name="T16" fmla="*/ 907 w 998"/>
                  <a:gd name="T17" fmla="*/ 25 h 295"/>
                  <a:gd name="T18" fmla="*/ 998 w 998"/>
                  <a:gd name="T19" fmla="*/ 13 h 2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98"/>
                  <a:gd name="T31" fmla="*/ 0 h 295"/>
                  <a:gd name="T32" fmla="*/ 998 w 998"/>
                  <a:gd name="T33" fmla="*/ 295 h 29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98" h="295">
                    <a:moveTo>
                      <a:pt x="0" y="272"/>
                    </a:moveTo>
                    <a:cubicBezTo>
                      <a:pt x="49" y="136"/>
                      <a:pt x="98" y="0"/>
                      <a:pt x="136" y="0"/>
                    </a:cubicBezTo>
                    <a:cubicBezTo>
                      <a:pt x="174" y="0"/>
                      <a:pt x="189" y="272"/>
                      <a:pt x="227" y="272"/>
                    </a:cubicBezTo>
                    <a:cubicBezTo>
                      <a:pt x="265" y="272"/>
                      <a:pt x="325" y="0"/>
                      <a:pt x="363" y="0"/>
                    </a:cubicBezTo>
                    <a:cubicBezTo>
                      <a:pt x="401" y="0"/>
                      <a:pt x="416" y="272"/>
                      <a:pt x="454" y="272"/>
                    </a:cubicBezTo>
                    <a:cubicBezTo>
                      <a:pt x="492" y="272"/>
                      <a:pt x="552" y="0"/>
                      <a:pt x="590" y="0"/>
                    </a:cubicBezTo>
                    <a:cubicBezTo>
                      <a:pt x="628" y="0"/>
                      <a:pt x="642" y="272"/>
                      <a:pt x="680" y="272"/>
                    </a:cubicBezTo>
                    <a:cubicBezTo>
                      <a:pt x="718" y="272"/>
                      <a:pt x="779" y="0"/>
                      <a:pt x="817" y="0"/>
                    </a:cubicBezTo>
                    <a:cubicBezTo>
                      <a:pt x="855" y="0"/>
                      <a:pt x="877" y="249"/>
                      <a:pt x="907" y="272"/>
                    </a:cubicBezTo>
                    <a:cubicBezTo>
                      <a:pt x="937" y="295"/>
                      <a:pt x="968" y="159"/>
                      <a:pt x="998" y="136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7907" name="Freeform 40"/>
              <p:cNvSpPr>
                <a:spLocks/>
              </p:cNvSpPr>
              <p:nvPr/>
            </p:nvSpPr>
            <p:spPr bwMode="auto">
              <a:xfrm>
                <a:off x="612" y="3475"/>
                <a:ext cx="998" cy="90"/>
              </a:xfrm>
              <a:custGeom>
                <a:avLst/>
                <a:gdLst>
                  <a:gd name="T0" fmla="*/ 0 w 998"/>
                  <a:gd name="T1" fmla="*/ 25 h 295"/>
                  <a:gd name="T2" fmla="*/ 136 w 998"/>
                  <a:gd name="T3" fmla="*/ 0 h 295"/>
                  <a:gd name="T4" fmla="*/ 227 w 998"/>
                  <a:gd name="T5" fmla="*/ 25 h 295"/>
                  <a:gd name="T6" fmla="*/ 363 w 998"/>
                  <a:gd name="T7" fmla="*/ 0 h 295"/>
                  <a:gd name="T8" fmla="*/ 454 w 998"/>
                  <a:gd name="T9" fmla="*/ 25 h 295"/>
                  <a:gd name="T10" fmla="*/ 590 w 998"/>
                  <a:gd name="T11" fmla="*/ 0 h 295"/>
                  <a:gd name="T12" fmla="*/ 680 w 998"/>
                  <a:gd name="T13" fmla="*/ 25 h 295"/>
                  <a:gd name="T14" fmla="*/ 817 w 998"/>
                  <a:gd name="T15" fmla="*/ 0 h 295"/>
                  <a:gd name="T16" fmla="*/ 907 w 998"/>
                  <a:gd name="T17" fmla="*/ 25 h 295"/>
                  <a:gd name="T18" fmla="*/ 998 w 998"/>
                  <a:gd name="T19" fmla="*/ 13 h 2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98"/>
                  <a:gd name="T31" fmla="*/ 0 h 295"/>
                  <a:gd name="T32" fmla="*/ 998 w 998"/>
                  <a:gd name="T33" fmla="*/ 295 h 29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98" h="295">
                    <a:moveTo>
                      <a:pt x="0" y="272"/>
                    </a:moveTo>
                    <a:cubicBezTo>
                      <a:pt x="49" y="136"/>
                      <a:pt x="98" y="0"/>
                      <a:pt x="136" y="0"/>
                    </a:cubicBezTo>
                    <a:cubicBezTo>
                      <a:pt x="174" y="0"/>
                      <a:pt x="189" y="272"/>
                      <a:pt x="227" y="272"/>
                    </a:cubicBezTo>
                    <a:cubicBezTo>
                      <a:pt x="265" y="272"/>
                      <a:pt x="325" y="0"/>
                      <a:pt x="363" y="0"/>
                    </a:cubicBezTo>
                    <a:cubicBezTo>
                      <a:pt x="401" y="0"/>
                      <a:pt x="416" y="272"/>
                      <a:pt x="454" y="272"/>
                    </a:cubicBezTo>
                    <a:cubicBezTo>
                      <a:pt x="492" y="272"/>
                      <a:pt x="552" y="0"/>
                      <a:pt x="590" y="0"/>
                    </a:cubicBezTo>
                    <a:cubicBezTo>
                      <a:pt x="628" y="0"/>
                      <a:pt x="642" y="272"/>
                      <a:pt x="680" y="272"/>
                    </a:cubicBezTo>
                    <a:cubicBezTo>
                      <a:pt x="718" y="272"/>
                      <a:pt x="779" y="0"/>
                      <a:pt x="817" y="0"/>
                    </a:cubicBezTo>
                    <a:cubicBezTo>
                      <a:pt x="855" y="0"/>
                      <a:pt x="877" y="249"/>
                      <a:pt x="907" y="272"/>
                    </a:cubicBezTo>
                    <a:cubicBezTo>
                      <a:pt x="937" y="295"/>
                      <a:pt x="968" y="159"/>
                      <a:pt x="998" y="136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7908" name="Freeform 41"/>
              <p:cNvSpPr>
                <a:spLocks/>
              </p:cNvSpPr>
              <p:nvPr/>
            </p:nvSpPr>
            <p:spPr bwMode="auto">
              <a:xfrm>
                <a:off x="612" y="3566"/>
                <a:ext cx="998" cy="90"/>
              </a:xfrm>
              <a:custGeom>
                <a:avLst/>
                <a:gdLst>
                  <a:gd name="T0" fmla="*/ 0 w 998"/>
                  <a:gd name="T1" fmla="*/ 25 h 295"/>
                  <a:gd name="T2" fmla="*/ 136 w 998"/>
                  <a:gd name="T3" fmla="*/ 0 h 295"/>
                  <a:gd name="T4" fmla="*/ 227 w 998"/>
                  <a:gd name="T5" fmla="*/ 25 h 295"/>
                  <a:gd name="T6" fmla="*/ 363 w 998"/>
                  <a:gd name="T7" fmla="*/ 0 h 295"/>
                  <a:gd name="T8" fmla="*/ 454 w 998"/>
                  <a:gd name="T9" fmla="*/ 25 h 295"/>
                  <a:gd name="T10" fmla="*/ 590 w 998"/>
                  <a:gd name="T11" fmla="*/ 0 h 295"/>
                  <a:gd name="T12" fmla="*/ 680 w 998"/>
                  <a:gd name="T13" fmla="*/ 25 h 295"/>
                  <a:gd name="T14" fmla="*/ 817 w 998"/>
                  <a:gd name="T15" fmla="*/ 0 h 295"/>
                  <a:gd name="T16" fmla="*/ 907 w 998"/>
                  <a:gd name="T17" fmla="*/ 25 h 295"/>
                  <a:gd name="T18" fmla="*/ 998 w 998"/>
                  <a:gd name="T19" fmla="*/ 13 h 2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98"/>
                  <a:gd name="T31" fmla="*/ 0 h 295"/>
                  <a:gd name="T32" fmla="*/ 998 w 998"/>
                  <a:gd name="T33" fmla="*/ 295 h 29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98" h="295">
                    <a:moveTo>
                      <a:pt x="0" y="272"/>
                    </a:moveTo>
                    <a:cubicBezTo>
                      <a:pt x="49" y="136"/>
                      <a:pt x="98" y="0"/>
                      <a:pt x="136" y="0"/>
                    </a:cubicBezTo>
                    <a:cubicBezTo>
                      <a:pt x="174" y="0"/>
                      <a:pt x="189" y="272"/>
                      <a:pt x="227" y="272"/>
                    </a:cubicBezTo>
                    <a:cubicBezTo>
                      <a:pt x="265" y="272"/>
                      <a:pt x="325" y="0"/>
                      <a:pt x="363" y="0"/>
                    </a:cubicBezTo>
                    <a:cubicBezTo>
                      <a:pt x="401" y="0"/>
                      <a:pt x="416" y="272"/>
                      <a:pt x="454" y="272"/>
                    </a:cubicBezTo>
                    <a:cubicBezTo>
                      <a:pt x="492" y="272"/>
                      <a:pt x="552" y="0"/>
                      <a:pt x="590" y="0"/>
                    </a:cubicBezTo>
                    <a:cubicBezTo>
                      <a:pt x="628" y="0"/>
                      <a:pt x="642" y="272"/>
                      <a:pt x="680" y="272"/>
                    </a:cubicBezTo>
                    <a:cubicBezTo>
                      <a:pt x="718" y="272"/>
                      <a:pt x="779" y="0"/>
                      <a:pt x="817" y="0"/>
                    </a:cubicBezTo>
                    <a:cubicBezTo>
                      <a:pt x="855" y="0"/>
                      <a:pt x="877" y="249"/>
                      <a:pt x="907" y="272"/>
                    </a:cubicBezTo>
                    <a:cubicBezTo>
                      <a:pt x="937" y="295"/>
                      <a:pt x="968" y="159"/>
                      <a:pt x="998" y="136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37905" name="Text Box 42"/>
            <p:cNvSpPr txBox="1">
              <a:spLocks noChangeArrowheads="1"/>
            </p:cNvSpPr>
            <p:nvPr/>
          </p:nvSpPr>
          <p:spPr bwMode="auto">
            <a:xfrm>
              <a:off x="748" y="2069"/>
              <a:ext cx="5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b="1">
                  <a:latin typeface="Georgia" pitchFamily="18" charset="0"/>
                </a:rPr>
                <a:t>Laser Light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val 2"/>
          <p:cNvSpPr>
            <a:spLocks noChangeArrowheads="1"/>
          </p:cNvSpPr>
          <p:nvPr/>
        </p:nvSpPr>
        <p:spPr bwMode="auto">
          <a:xfrm>
            <a:off x="2051050" y="1268413"/>
            <a:ext cx="1727200" cy="165735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8915" name="Line 3"/>
          <p:cNvSpPr>
            <a:spLocks noChangeShapeType="1"/>
          </p:cNvSpPr>
          <p:nvPr/>
        </p:nvSpPr>
        <p:spPr bwMode="auto">
          <a:xfrm>
            <a:off x="2914650" y="1773238"/>
            <a:ext cx="0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2627313" y="1773238"/>
            <a:ext cx="0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lg"/>
            <a:tailEnd type="none" w="med" len="lg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>
            <a:off x="3201988" y="1773238"/>
            <a:ext cx="0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lg"/>
            <a:tailEnd type="none" w="med" len="lg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2482850" y="1412875"/>
            <a:ext cx="1008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b="1">
                <a:latin typeface="Georgia" pitchFamily="18" charset="0"/>
              </a:rPr>
              <a:t>p   p   n</a:t>
            </a:r>
          </a:p>
        </p:txBody>
      </p:sp>
      <p:grpSp>
        <p:nvGrpSpPr>
          <p:cNvPr id="38919" name="Group 7"/>
          <p:cNvGrpSpPr>
            <a:grpSpLocks/>
          </p:cNvGrpSpPr>
          <p:nvPr/>
        </p:nvGrpSpPr>
        <p:grpSpPr bwMode="auto">
          <a:xfrm>
            <a:off x="2339975" y="620713"/>
            <a:ext cx="1295400" cy="641350"/>
            <a:chOff x="1610" y="2659"/>
            <a:chExt cx="816" cy="404"/>
          </a:xfrm>
        </p:grpSpPr>
        <p:sp>
          <p:nvSpPr>
            <p:cNvPr id="38943" name="Text Box 8"/>
            <p:cNvSpPr txBox="1">
              <a:spLocks noChangeArrowheads="1"/>
            </p:cNvSpPr>
            <p:nvPr/>
          </p:nvSpPr>
          <p:spPr bwMode="auto">
            <a:xfrm>
              <a:off x="1610" y="2659"/>
              <a:ext cx="81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3600">
                  <a:latin typeface="Georgia" pitchFamily="18" charset="0"/>
                </a:rPr>
                <a:t> </a:t>
              </a:r>
              <a:r>
                <a:rPr lang="en-US" altLang="ko-KR" sz="3600" baseline="30000"/>
                <a:t>3</a:t>
              </a:r>
              <a:r>
                <a:rPr lang="en-US" altLang="ko-KR" sz="3600">
                  <a:latin typeface="Georgia" pitchFamily="18" charset="0"/>
                </a:rPr>
                <a:t>He</a:t>
              </a:r>
            </a:p>
          </p:txBody>
        </p:sp>
        <p:sp>
          <p:nvSpPr>
            <p:cNvPr id="38944" name="Line 9"/>
            <p:cNvSpPr>
              <a:spLocks noChangeShapeType="1"/>
            </p:cNvSpPr>
            <p:nvPr/>
          </p:nvSpPr>
          <p:spPr bwMode="auto">
            <a:xfrm>
              <a:off x="1746" y="2659"/>
              <a:ext cx="49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38920" name="Group 10"/>
          <p:cNvGrpSpPr>
            <a:grpSpLocks/>
          </p:cNvGrpSpPr>
          <p:nvPr/>
        </p:nvGrpSpPr>
        <p:grpSpPr bwMode="auto">
          <a:xfrm>
            <a:off x="3995738" y="1917700"/>
            <a:ext cx="935037" cy="360363"/>
            <a:chOff x="1610" y="2024"/>
            <a:chExt cx="816" cy="272"/>
          </a:xfrm>
        </p:grpSpPr>
        <p:sp>
          <p:nvSpPr>
            <p:cNvPr id="38941" name="Line 11"/>
            <p:cNvSpPr>
              <a:spLocks noChangeShapeType="1"/>
            </p:cNvSpPr>
            <p:nvPr/>
          </p:nvSpPr>
          <p:spPr bwMode="auto">
            <a:xfrm>
              <a:off x="1610" y="2296"/>
              <a:ext cx="8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8942" name="Freeform 12"/>
            <p:cNvSpPr>
              <a:spLocks/>
            </p:cNvSpPr>
            <p:nvPr/>
          </p:nvSpPr>
          <p:spPr bwMode="auto">
            <a:xfrm>
              <a:off x="1610" y="2024"/>
              <a:ext cx="816" cy="136"/>
            </a:xfrm>
            <a:custGeom>
              <a:avLst/>
              <a:gdLst>
                <a:gd name="T0" fmla="*/ 0 w 317"/>
                <a:gd name="T1" fmla="*/ 23 h 454"/>
                <a:gd name="T2" fmla="*/ 602 w 317"/>
                <a:gd name="T3" fmla="*/ 3 h 454"/>
                <a:gd name="T4" fmla="*/ 1503 w 317"/>
                <a:gd name="T5" fmla="*/ 40 h 454"/>
                <a:gd name="T6" fmla="*/ 2100 w 317"/>
                <a:gd name="T7" fmla="*/ 11 h 4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7"/>
                <a:gd name="T13" fmla="*/ 0 h 454"/>
                <a:gd name="T14" fmla="*/ 317 w 317"/>
                <a:gd name="T15" fmla="*/ 454 h 4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7" h="454">
                  <a:moveTo>
                    <a:pt x="0" y="257"/>
                  </a:moveTo>
                  <a:cubicBezTo>
                    <a:pt x="26" y="128"/>
                    <a:pt x="53" y="0"/>
                    <a:pt x="91" y="30"/>
                  </a:cubicBezTo>
                  <a:cubicBezTo>
                    <a:pt x="129" y="60"/>
                    <a:pt x="189" y="424"/>
                    <a:pt x="227" y="439"/>
                  </a:cubicBezTo>
                  <a:cubicBezTo>
                    <a:pt x="265" y="454"/>
                    <a:pt x="302" y="181"/>
                    <a:pt x="317" y="12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38921" name="Oval 13"/>
          <p:cNvSpPr>
            <a:spLocks noChangeArrowheads="1"/>
          </p:cNvSpPr>
          <p:nvPr/>
        </p:nvSpPr>
        <p:spPr bwMode="auto">
          <a:xfrm>
            <a:off x="5148263" y="1270000"/>
            <a:ext cx="1727200" cy="165735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8922" name="Text Box 14"/>
          <p:cNvSpPr txBox="1">
            <a:spLocks noChangeArrowheads="1"/>
          </p:cNvSpPr>
          <p:nvPr/>
        </p:nvSpPr>
        <p:spPr bwMode="auto">
          <a:xfrm>
            <a:off x="5722938" y="549275"/>
            <a:ext cx="720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>
                <a:latin typeface="Georgia" pitchFamily="18" charset="0"/>
              </a:rPr>
              <a:t> n</a:t>
            </a:r>
          </a:p>
        </p:txBody>
      </p:sp>
      <p:sp>
        <p:nvSpPr>
          <p:cNvPr id="38923" name="Line 15"/>
          <p:cNvSpPr>
            <a:spLocks noChangeShapeType="1"/>
          </p:cNvSpPr>
          <p:nvPr/>
        </p:nvSpPr>
        <p:spPr bwMode="auto">
          <a:xfrm>
            <a:off x="5867400" y="693738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lg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8924" name="Line 16"/>
          <p:cNvSpPr>
            <a:spLocks noChangeShapeType="1"/>
          </p:cNvSpPr>
          <p:nvPr/>
        </p:nvSpPr>
        <p:spPr bwMode="auto">
          <a:xfrm>
            <a:off x="6011863" y="1701800"/>
            <a:ext cx="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lg"/>
            <a:tailEnd type="none" w="med" len="lg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8925" name="Text Box 17"/>
          <p:cNvSpPr txBox="1">
            <a:spLocks noChangeArrowheads="1"/>
          </p:cNvSpPr>
          <p:nvPr/>
        </p:nvSpPr>
        <p:spPr bwMode="auto">
          <a:xfrm>
            <a:off x="5867400" y="1341438"/>
            <a:ext cx="358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b="1">
                <a:latin typeface="Georgia" pitchFamily="18" charset="0"/>
              </a:rPr>
              <a:t>n</a:t>
            </a:r>
          </a:p>
        </p:txBody>
      </p:sp>
      <p:grpSp>
        <p:nvGrpSpPr>
          <p:cNvPr id="38926" name="Group 18"/>
          <p:cNvGrpSpPr>
            <a:grpSpLocks/>
          </p:cNvGrpSpPr>
          <p:nvPr/>
        </p:nvGrpSpPr>
        <p:grpSpPr bwMode="auto">
          <a:xfrm>
            <a:off x="827088" y="3573463"/>
            <a:ext cx="7273925" cy="2370137"/>
            <a:chOff x="521" y="2251"/>
            <a:chExt cx="4582" cy="1493"/>
          </a:xfrm>
        </p:grpSpPr>
        <p:grpSp>
          <p:nvGrpSpPr>
            <p:cNvPr id="38927" name="Group 19"/>
            <p:cNvGrpSpPr>
              <a:grpSpLocks/>
            </p:cNvGrpSpPr>
            <p:nvPr/>
          </p:nvGrpSpPr>
          <p:grpSpPr bwMode="auto">
            <a:xfrm>
              <a:off x="521" y="2251"/>
              <a:ext cx="3039" cy="1493"/>
              <a:chOff x="1610" y="2205"/>
              <a:chExt cx="3039" cy="1493"/>
            </a:xfrm>
          </p:grpSpPr>
          <p:sp>
            <p:nvSpPr>
              <p:cNvPr id="38929" name="Oval 20"/>
              <p:cNvSpPr>
                <a:spLocks noChangeArrowheads="1"/>
              </p:cNvSpPr>
              <p:nvPr/>
            </p:nvSpPr>
            <p:spPr bwMode="auto">
              <a:xfrm>
                <a:off x="3107" y="2478"/>
                <a:ext cx="1088" cy="104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C0E25">
                      <a:alpha val="39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rgbClr val="FC0E25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8930" name="Oval 21"/>
              <p:cNvSpPr>
                <a:spLocks noChangeArrowheads="1"/>
              </p:cNvSpPr>
              <p:nvPr/>
            </p:nvSpPr>
            <p:spPr bwMode="auto">
              <a:xfrm>
                <a:off x="3742" y="2840"/>
                <a:ext cx="272" cy="272"/>
              </a:xfrm>
              <a:prstGeom prst="ellipse">
                <a:avLst/>
              </a:prstGeom>
              <a:solidFill>
                <a:srgbClr val="800080">
                  <a:alpha val="65097"/>
                </a:srgbClr>
              </a:solidFill>
              <a:ln w="28575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8931" name="Oval 22"/>
              <p:cNvSpPr>
                <a:spLocks noChangeArrowheads="1"/>
              </p:cNvSpPr>
              <p:nvPr/>
            </p:nvSpPr>
            <p:spPr bwMode="auto">
              <a:xfrm>
                <a:off x="3379" y="2614"/>
                <a:ext cx="272" cy="272"/>
              </a:xfrm>
              <a:prstGeom prst="ellipse">
                <a:avLst/>
              </a:prstGeom>
              <a:solidFill>
                <a:srgbClr val="800080">
                  <a:alpha val="65097"/>
                </a:srgbClr>
              </a:solidFill>
              <a:ln w="28575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8932" name="Oval 23"/>
              <p:cNvSpPr>
                <a:spLocks noChangeArrowheads="1"/>
              </p:cNvSpPr>
              <p:nvPr/>
            </p:nvSpPr>
            <p:spPr bwMode="auto">
              <a:xfrm>
                <a:off x="3470" y="3158"/>
                <a:ext cx="272" cy="272"/>
              </a:xfrm>
              <a:prstGeom prst="ellipse">
                <a:avLst/>
              </a:prstGeom>
              <a:solidFill>
                <a:srgbClr val="800080">
                  <a:alpha val="65097"/>
                </a:srgbClr>
              </a:solidFill>
              <a:ln w="28575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8933" name="Freeform 24"/>
              <p:cNvSpPr>
                <a:spLocks/>
              </p:cNvSpPr>
              <p:nvPr/>
            </p:nvSpPr>
            <p:spPr bwMode="auto">
              <a:xfrm>
                <a:off x="2290" y="2931"/>
                <a:ext cx="1452" cy="136"/>
              </a:xfrm>
              <a:custGeom>
                <a:avLst/>
                <a:gdLst>
                  <a:gd name="T0" fmla="*/ 0 w 1588"/>
                  <a:gd name="T1" fmla="*/ 62 h 296"/>
                  <a:gd name="T2" fmla="*/ 113 w 1588"/>
                  <a:gd name="T3" fmla="*/ 5 h 296"/>
                  <a:gd name="T4" fmla="*/ 190 w 1588"/>
                  <a:gd name="T5" fmla="*/ 62 h 296"/>
                  <a:gd name="T6" fmla="*/ 304 w 1588"/>
                  <a:gd name="T7" fmla="*/ 5 h 296"/>
                  <a:gd name="T8" fmla="*/ 379 w 1588"/>
                  <a:gd name="T9" fmla="*/ 62 h 296"/>
                  <a:gd name="T10" fmla="*/ 493 w 1588"/>
                  <a:gd name="T11" fmla="*/ 5 h 296"/>
                  <a:gd name="T12" fmla="*/ 569 w 1588"/>
                  <a:gd name="T13" fmla="*/ 62 h 296"/>
                  <a:gd name="T14" fmla="*/ 683 w 1588"/>
                  <a:gd name="T15" fmla="*/ 5 h 296"/>
                  <a:gd name="T16" fmla="*/ 758 w 1588"/>
                  <a:gd name="T17" fmla="*/ 62 h 296"/>
                  <a:gd name="T18" fmla="*/ 872 w 1588"/>
                  <a:gd name="T19" fmla="*/ 5 h 296"/>
                  <a:gd name="T20" fmla="*/ 948 w 1588"/>
                  <a:gd name="T21" fmla="*/ 62 h 296"/>
                  <a:gd name="T22" fmla="*/ 1062 w 1588"/>
                  <a:gd name="T23" fmla="*/ 5 h 296"/>
                  <a:gd name="T24" fmla="*/ 1137 w 1588"/>
                  <a:gd name="T25" fmla="*/ 62 h 296"/>
                  <a:gd name="T26" fmla="*/ 1252 w 1588"/>
                  <a:gd name="T27" fmla="*/ 5 h 296"/>
                  <a:gd name="T28" fmla="*/ 1328 w 1588"/>
                  <a:gd name="T29" fmla="*/ 34 h 29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88"/>
                  <a:gd name="T46" fmla="*/ 0 h 296"/>
                  <a:gd name="T47" fmla="*/ 1588 w 1588"/>
                  <a:gd name="T48" fmla="*/ 296 h 29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88" h="296">
                    <a:moveTo>
                      <a:pt x="0" y="296"/>
                    </a:moveTo>
                    <a:cubicBezTo>
                      <a:pt x="49" y="159"/>
                      <a:pt x="98" y="23"/>
                      <a:pt x="136" y="23"/>
                    </a:cubicBezTo>
                    <a:cubicBezTo>
                      <a:pt x="174" y="23"/>
                      <a:pt x="189" y="296"/>
                      <a:pt x="227" y="296"/>
                    </a:cubicBezTo>
                    <a:cubicBezTo>
                      <a:pt x="265" y="296"/>
                      <a:pt x="325" y="23"/>
                      <a:pt x="363" y="23"/>
                    </a:cubicBezTo>
                    <a:cubicBezTo>
                      <a:pt x="401" y="23"/>
                      <a:pt x="416" y="296"/>
                      <a:pt x="454" y="296"/>
                    </a:cubicBezTo>
                    <a:cubicBezTo>
                      <a:pt x="492" y="296"/>
                      <a:pt x="552" y="23"/>
                      <a:pt x="590" y="23"/>
                    </a:cubicBezTo>
                    <a:cubicBezTo>
                      <a:pt x="628" y="23"/>
                      <a:pt x="642" y="296"/>
                      <a:pt x="680" y="296"/>
                    </a:cubicBezTo>
                    <a:cubicBezTo>
                      <a:pt x="718" y="296"/>
                      <a:pt x="779" y="23"/>
                      <a:pt x="817" y="23"/>
                    </a:cubicBezTo>
                    <a:cubicBezTo>
                      <a:pt x="855" y="23"/>
                      <a:pt x="869" y="296"/>
                      <a:pt x="907" y="296"/>
                    </a:cubicBezTo>
                    <a:cubicBezTo>
                      <a:pt x="945" y="296"/>
                      <a:pt x="1005" y="23"/>
                      <a:pt x="1043" y="23"/>
                    </a:cubicBezTo>
                    <a:cubicBezTo>
                      <a:pt x="1081" y="23"/>
                      <a:pt x="1096" y="296"/>
                      <a:pt x="1134" y="296"/>
                    </a:cubicBezTo>
                    <a:cubicBezTo>
                      <a:pt x="1172" y="296"/>
                      <a:pt x="1232" y="23"/>
                      <a:pt x="1270" y="23"/>
                    </a:cubicBezTo>
                    <a:cubicBezTo>
                      <a:pt x="1308" y="23"/>
                      <a:pt x="1323" y="296"/>
                      <a:pt x="1361" y="296"/>
                    </a:cubicBezTo>
                    <a:cubicBezTo>
                      <a:pt x="1399" y="296"/>
                      <a:pt x="1459" y="46"/>
                      <a:pt x="1497" y="23"/>
                    </a:cubicBezTo>
                    <a:cubicBezTo>
                      <a:pt x="1535" y="0"/>
                      <a:pt x="1543" y="100"/>
                      <a:pt x="1588" y="16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8934" name="Line 25"/>
              <p:cNvSpPr>
                <a:spLocks noChangeShapeType="1"/>
              </p:cNvSpPr>
              <p:nvPr/>
            </p:nvSpPr>
            <p:spPr bwMode="auto">
              <a:xfrm>
                <a:off x="1837" y="2387"/>
                <a:ext cx="464" cy="67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8935" name="Line 26"/>
              <p:cNvSpPr>
                <a:spLocks noChangeShapeType="1"/>
              </p:cNvSpPr>
              <p:nvPr/>
            </p:nvSpPr>
            <p:spPr bwMode="auto">
              <a:xfrm flipH="1">
                <a:off x="1837" y="3067"/>
                <a:ext cx="453" cy="5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8936" name="Text Box 27"/>
              <p:cNvSpPr txBox="1">
                <a:spLocks noChangeArrowheads="1"/>
              </p:cNvSpPr>
              <p:nvPr/>
            </p:nvSpPr>
            <p:spPr bwMode="auto">
              <a:xfrm>
                <a:off x="1610" y="2251"/>
                <a:ext cx="317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3600" b="1">
                    <a:latin typeface="Georgia" pitchFamily="18" charset="0"/>
                  </a:rPr>
                  <a:t>e</a:t>
                </a:r>
              </a:p>
            </p:txBody>
          </p:sp>
          <p:sp>
            <p:nvSpPr>
              <p:cNvPr id="38937" name="Text Box 28"/>
              <p:cNvSpPr txBox="1">
                <a:spLocks noChangeArrowheads="1"/>
              </p:cNvSpPr>
              <p:nvPr/>
            </p:nvSpPr>
            <p:spPr bwMode="auto">
              <a:xfrm>
                <a:off x="1610" y="3294"/>
                <a:ext cx="317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3600" b="1">
                    <a:latin typeface="Georgia" pitchFamily="18" charset="0"/>
                  </a:rPr>
                  <a:t>e</a:t>
                </a:r>
              </a:p>
            </p:txBody>
          </p:sp>
          <p:sp>
            <p:nvSpPr>
              <p:cNvPr id="38938" name="Text Box 29"/>
              <p:cNvSpPr txBox="1">
                <a:spLocks noChangeArrowheads="1"/>
              </p:cNvSpPr>
              <p:nvPr/>
            </p:nvSpPr>
            <p:spPr bwMode="auto">
              <a:xfrm>
                <a:off x="3742" y="3203"/>
                <a:ext cx="8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2400" b="1">
                    <a:latin typeface="Georgia" pitchFamily="18" charset="0"/>
                  </a:rPr>
                  <a:t>quark</a:t>
                </a:r>
              </a:p>
            </p:txBody>
          </p:sp>
          <p:sp>
            <p:nvSpPr>
              <p:cNvPr id="38939" name="Text Box 30"/>
              <p:cNvSpPr txBox="1">
                <a:spLocks noChangeArrowheads="1"/>
              </p:cNvSpPr>
              <p:nvPr/>
            </p:nvSpPr>
            <p:spPr bwMode="auto">
              <a:xfrm>
                <a:off x="2699" y="2205"/>
                <a:ext cx="95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2400" b="1">
                    <a:latin typeface="Georgia" pitchFamily="18" charset="0"/>
                  </a:rPr>
                  <a:t>neutron</a:t>
                </a:r>
              </a:p>
            </p:txBody>
          </p:sp>
          <p:sp>
            <p:nvSpPr>
              <p:cNvPr id="38940" name="Line 31"/>
              <p:cNvSpPr>
                <a:spLocks noChangeShapeType="1"/>
              </p:cNvSpPr>
              <p:nvPr/>
            </p:nvSpPr>
            <p:spPr bwMode="auto">
              <a:xfrm flipV="1">
                <a:off x="3969" y="2494"/>
                <a:ext cx="680" cy="3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lg" len="lg"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38928" name="Text Box 32"/>
            <p:cNvSpPr txBox="1">
              <a:spLocks noChangeArrowheads="1"/>
            </p:cNvSpPr>
            <p:nvPr/>
          </p:nvSpPr>
          <p:spPr bwMode="auto">
            <a:xfrm>
              <a:off x="3651" y="2795"/>
              <a:ext cx="145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b="1"/>
                <a:t>electron  scattering </a:t>
              </a:r>
              <a:r>
                <a:rPr lang="en-US" altLang="ko-KR" b="1">
                  <a:latin typeface="Georgia" pitchFamily="18" charset="0"/>
                </a:rPr>
                <a:t>SLAC/Jefferson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250825" y="4003675"/>
            <a:ext cx="9217025" cy="1008063"/>
            <a:chOff x="158" y="2522"/>
            <a:chExt cx="5806" cy="635"/>
          </a:xfrm>
        </p:grpSpPr>
        <p:sp>
          <p:nvSpPr>
            <p:cNvPr id="115715" name="Rectangle 3"/>
            <p:cNvSpPr>
              <a:spLocks noChangeArrowheads="1"/>
            </p:cNvSpPr>
            <p:nvPr/>
          </p:nvSpPr>
          <p:spPr bwMode="auto">
            <a:xfrm>
              <a:off x="1066" y="2522"/>
              <a:ext cx="1180" cy="635"/>
            </a:xfrm>
            <a:prstGeom prst="rect">
              <a:avLst/>
            </a:prstGeom>
            <a:gradFill rotWithShape="1">
              <a:gsLst>
                <a:gs pos="0">
                  <a:srgbClr val="0000FF">
                    <a:alpha val="70000"/>
                  </a:srgbClr>
                </a:gs>
                <a:gs pos="50000">
                  <a:srgbClr val="FFFFFF"/>
                </a:gs>
                <a:gs pos="100000">
                  <a:srgbClr val="0000FF">
                    <a:alpha val="70000"/>
                  </a:srgbClr>
                </a:gs>
              </a:gsLst>
              <a:lin ang="0" scaled="1"/>
            </a:gradFill>
            <a:ln w="254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115716" name="AutoShape 4"/>
            <p:cNvSpPr>
              <a:spLocks noChangeArrowheads="1"/>
            </p:cNvSpPr>
            <p:nvPr/>
          </p:nvSpPr>
          <p:spPr bwMode="auto">
            <a:xfrm>
              <a:off x="2426" y="2522"/>
              <a:ext cx="772" cy="635"/>
            </a:xfrm>
            <a:prstGeom prst="rightArrow">
              <a:avLst>
                <a:gd name="adj1" fmla="val 58454"/>
                <a:gd name="adj2" fmla="val 32403"/>
              </a:avLst>
            </a:prstGeom>
            <a:gradFill rotWithShape="1">
              <a:gsLst>
                <a:gs pos="0">
                  <a:srgbClr val="0000FF">
                    <a:alpha val="45000"/>
                  </a:srgbClr>
                </a:gs>
                <a:gs pos="50000">
                  <a:schemeClr val="bg1"/>
                </a:gs>
                <a:gs pos="100000">
                  <a:srgbClr val="0000FF">
                    <a:alpha val="45000"/>
                  </a:srgbClr>
                </a:gs>
              </a:gsLst>
              <a:lin ang="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grpSp>
          <p:nvGrpSpPr>
            <p:cNvPr id="39969" name="Group 5"/>
            <p:cNvGrpSpPr>
              <a:grpSpLocks/>
            </p:cNvGrpSpPr>
            <p:nvPr/>
          </p:nvGrpSpPr>
          <p:grpSpPr bwMode="auto">
            <a:xfrm>
              <a:off x="1247" y="2658"/>
              <a:ext cx="816" cy="404"/>
              <a:chOff x="1610" y="2659"/>
              <a:chExt cx="816" cy="404"/>
            </a:xfrm>
          </p:grpSpPr>
          <p:sp>
            <p:nvSpPr>
              <p:cNvPr id="39984" name="Text Box 6"/>
              <p:cNvSpPr txBox="1">
                <a:spLocks noChangeArrowheads="1"/>
              </p:cNvSpPr>
              <p:nvPr/>
            </p:nvSpPr>
            <p:spPr bwMode="auto">
              <a:xfrm>
                <a:off x="1610" y="2659"/>
                <a:ext cx="81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3600">
                    <a:latin typeface="Georgia" pitchFamily="18" charset="0"/>
                  </a:rPr>
                  <a:t> </a:t>
                </a:r>
                <a:r>
                  <a:rPr lang="en-US" altLang="ko-KR" sz="3600" baseline="40000"/>
                  <a:t>3</a:t>
                </a:r>
                <a:r>
                  <a:rPr lang="en-US" altLang="ko-KR" sz="3600">
                    <a:latin typeface="Georgia" pitchFamily="18" charset="0"/>
                  </a:rPr>
                  <a:t>He</a:t>
                </a:r>
              </a:p>
            </p:txBody>
          </p:sp>
          <p:sp>
            <p:nvSpPr>
              <p:cNvPr id="39985" name="Line 7"/>
              <p:cNvSpPr>
                <a:spLocks noChangeShapeType="1"/>
              </p:cNvSpPr>
              <p:nvPr/>
            </p:nvSpPr>
            <p:spPr bwMode="auto">
              <a:xfrm>
                <a:off x="1746" y="2659"/>
                <a:ext cx="49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lg" len="lg"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39970" name="Group 8"/>
            <p:cNvGrpSpPr>
              <a:grpSpLocks/>
            </p:cNvGrpSpPr>
            <p:nvPr/>
          </p:nvGrpSpPr>
          <p:grpSpPr bwMode="auto">
            <a:xfrm>
              <a:off x="2562" y="2658"/>
              <a:ext cx="454" cy="404"/>
              <a:chOff x="3605" y="346"/>
              <a:chExt cx="454" cy="404"/>
            </a:xfrm>
          </p:grpSpPr>
          <p:sp>
            <p:nvSpPr>
              <p:cNvPr id="39982" name="Text Box 9"/>
              <p:cNvSpPr txBox="1">
                <a:spLocks noChangeArrowheads="1"/>
              </p:cNvSpPr>
              <p:nvPr/>
            </p:nvSpPr>
            <p:spPr bwMode="auto">
              <a:xfrm>
                <a:off x="3605" y="346"/>
                <a:ext cx="45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3600">
                    <a:latin typeface="Georgia" pitchFamily="18" charset="0"/>
                  </a:rPr>
                  <a:t> n</a:t>
                </a:r>
              </a:p>
            </p:txBody>
          </p:sp>
          <p:sp>
            <p:nvSpPr>
              <p:cNvPr id="39983" name="Line 10"/>
              <p:cNvSpPr>
                <a:spLocks noChangeShapeType="1"/>
              </p:cNvSpPr>
              <p:nvPr/>
            </p:nvSpPr>
            <p:spPr bwMode="auto">
              <a:xfrm>
                <a:off x="3696" y="437"/>
                <a:ext cx="27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lg" len="lg"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39971" name="Group 11"/>
            <p:cNvGrpSpPr>
              <a:grpSpLocks/>
            </p:cNvGrpSpPr>
            <p:nvPr/>
          </p:nvGrpSpPr>
          <p:grpSpPr bwMode="auto">
            <a:xfrm>
              <a:off x="158" y="2522"/>
              <a:ext cx="771" cy="635"/>
              <a:chOff x="113" y="2160"/>
              <a:chExt cx="771" cy="635"/>
            </a:xfrm>
          </p:grpSpPr>
          <p:sp>
            <p:nvSpPr>
              <p:cNvPr id="115724" name="AutoShape 12"/>
              <p:cNvSpPr>
                <a:spLocks noChangeArrowheads="1"/>
              </p:cNvSpPr>
              <p:nvPr/>
            </p:nvSpPr>
            <p:spPr bwMode="auto">
              <a:xfrm>
                <a:off x="113" y="2160"/>
                <a:ext cx="771" cy="635"/>
              </a:xfrm>
              <a:prstGeom prst="rightArrow">
                <a:avLst>
                  <a:gd name="adj1" fmla="val 58454"/>
                  <a:gd name="adj2" fmla="val 32361"/>
                </a:avLst>
              </a:prstGeom>
              <a:gradFill rotWithShape="1">
                <a:gsLst>
                  <a:gs pos="0">
                    <a:srgbClr val="CC00FF">
                      <a:alpha val="45000"/>
                    </a:srgbClr>
                  </a:gs>
                  <a:gs pos="50000">
                    <a:schemeClr val="bg1"/>
                  </a:gs>
                  <a:gs pos="100000">
                    <a:srgbClr val="CC00FF">
                      <a:alpha val="45000"/>
                    </a:srgbClr>
                  </a:gs>
                </a:gsLst>
                <a:lin ang="0" scaled="1"/>
              </a:gradFill>
              <a:ln w="9525">
                <a:solidFill>
                  <a:srgbClr val="CC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charset="-127"/>
                  <a:ea typeface="굴림" charset="-127"/>
                </a:endParaRPr>
              </a:p>
            </p:txBody>
          </p:sp>
          <p:grpSp>
            <p:nvGrpSpPr>
              <p:cNvPr id="39978" name="Group 13"/>
              <p:cNvGrpSpPr>
                <a:grpSpLocks/>
              </p:cNvGrpSpPr>
              <p:nvPr/>
            </p:nvGrpSpPr>
            <p:grpSpPr bwMode="auto">
              <a:xfrm>
                <a:off x="249" y="2296"/>
                <a:ext cx="454" cy="404"/>
                <a:chOff x="3742" y="1162"/>
                <a:chExt cx="454" cy="404"/>
              </a:xfrm>
            </p:grpSpPr>
            <p:sp>
              <p:nvSpPr>
                <p:cNvPr id="39979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742" y="1162"/>
                  <a:ext cx="454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ko-KR" sz="3600">
                      <a:latin typeface="Georgia" pitchFamily="18" charset="0"/>
                    </a:rPr>
                    <a:t> n</a:t>
                  </a:r>
                </a:p>
              </p:txBody>
            </p:sp>
            <p:sp>
              <p:nvSpPr>
                <p:cNvPr id="39980" name="Line 15"/>
                <p:cNvSpPr>
                  <a:spLocks noChangeShapeType="1"/>
                </p:cNvSpPr>
                <p:nvPr/>
              </p:nvSpPr>
              <p:spPr bwMode="auto">
                <a:xfrm>
                  <a:off x="3833" y="1207"/>
                  <a:ext cx="27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arrow" w="lg" len="lg"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9981" name="Line 16"/>
                <p:cNvSpPr>
                  <a:spLocks noChangeShapeType="1"/>
                </p:cNvSpPr>
                <p:nvPr/>
              </p:nvSpPr>
              <p:spPr bwMode="auto">
                <a:xfrm>
                  <a:off x="3833" y="1253"/>
                  <a:ext cx="27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arrow" w="lg" len="lg"/>
                  <a:tailEnd type="none" w="lg" len="lg"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39972" name="Group 17"/>
            <p:cNvGrpSpPr>
              <a:grpSpLocks/>
            </p:cNvGrpSpPr>
            <p:nvPr/>
          </p:nvGrpSpPr>
          <p:grpSpPr bwMode="auto">
            <a:xfrm>
              <a:off x="3243" y="2614"/>
              <a:ext cx="2721" cy="404"/>
              <a:chOff x="3243" y="2614"/>
              <a:chExt cx="2721" cy="404"/>
            </a:xfrm>
          </p:grpSpPr>
          <p:sp>
            <p:nvSpPr>
              <p:cNvPr id="39973" name="Text Box 18"/>
              <p:cNvSpPr txBox="1">
                <a:spLocks noChangeArrowheads="1"/>
              </p:cNvSpPr>
              <p:nvPr/>
            </p:nvSpPr>
            <p:spPr bwMode="auto">
              <a:xfrm>
                <a:off x="3243" y="2614"/>
                <a:ext cx="2721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b="1">
                    <a:latin typeface="굴림체" pitchFamily="49" charset="-127"/>
                    <a:ea typeface="굴림체" pitchFamily="49" charset="-127"/>
                  </a:rPr>
                  <a:t>Neutron Polarizer-Spin Filter</a:t>
                </a:r>
                <a:r>
                  <a:rPr lang="en-US" altLang="ko-KR" b="1">
                    <a:latin typeface="Georgia" pitchFamily="18" charset="0"/>
                  </a:rPr>
                  <a:t>                    </a:t>
                </a:r>
                <a:r>
                  <a:rPr lang="en-US" altLang="ko-KR" b="1" i="1">
                    <a:latin typeface="Georgia" pitchFamily="18" charset="0"/>
                  </a:rPr>
                  <a:t>n</a:t>
                </a:r>
                <a:r>
                  <a:rPr lang="en-US" altLang="ko-KR" b="1">
                    <a:latin typeface="Georgia" pitchFamily="18" charset="0"/>
                  </a:rPr>
                  <a:t> + </a:t>
                </a:r>
                <a:r>
                  <a:rPr lang="en-US" altLang="ko-KR" b="1" baseline="40000">
                    <a:latin typeface="굴림체" pitchFamily="49" charset="-127"/>
                    <a:ea typeface="굴림체" pitchFamily="49" charset="-127"/>
                  </a:rPr>
                  <a:t>3</a:t>
                </a:r>
                <a:r>
                  <a:rPr lang="en-US" altLang="ko-KR" b="1" i="1">
                    <a:latin typeface="Georgia" pitchFamily="18" charset="0"/>
                  </a:rPr>
                  <a:t>He</a:t>
                </a:r>
                <a:r>
                  <a:rPr lang="en-US" altLang="ko-KR" b="1">
                    <a:latin typeface="Georgia" pitchFamily="18" charset="0"/>
                  </a:rPr>
                  <a:t>       </a:t>
                </a:r>
                <a:r>
                  <a:rPr lang="en-US" altLang="ko-KR" b="1" i="1">
                    <a:latin typeface="Georgia" pitchFamily="18" charset="0"/>
                  </a:rPr>
                  <a:t>p</a:t>
                </a:r>
                <a:r>
                  <a:rPr lang="en-US" altLang="ko-KR" b="1">
                    <a:latin typeface="Georgia" pitchFamily="18" charset="0"/>
                  </a:rPr>
                  <a:t> +  </a:t>
                </a:r>
                <a:r>
                  <a:rPr lang="en-US" altLang="ko-KR" b="1" baseline="40000">
                    <a:latin typeface="굴림체" pitchFamily="49" charset="-127"/>
                    <a:ea typeface="굴림체" pitchFamily="49" charset="-127"/>
                  </a:rPr>
                  <a:t>3</a:t>
                </a:r>
                <a:r>
                  <a:rPr lang="en-US" altLang="ko-KR" b="1" i="1">
                    <a:latin typeface="Georgia" pitchFamily="18" charset="0"/>
                  </a:rPr>
                  <a:t>T</a:t>
                </a:r>
                <a:r>
                  <a:rPr lang="en-US" altLang="ko-KR" b="1">
                    <a:latin typeface="Georgia" pitchFamily="18" charset="0"/>
                  </a:rPr>
                  <a:t> </a:t>
                </a:r>
                <a:r>
                  <a:rPr lang="en-US" altLang="ko-KR" b="1">
                    <a:latin typeface="굴림체" pitchFamily="49" charset="-127"/>
                    <a:ea typeface="굴림체" pitchFamily="49" charset="-127"/>
                  </a:rPr>
                  <a:t>(J=0 resonance)</a:t>
                </a:r>
              </a:p>
            </p:txBody>
          </p:sp>
          <p:sp>
            <p:nvSpPr>
              <p:cNvPr id="39974" name="Line 19"/>
              <p:cNvSpPr>
                <a:spLocks noChangeShapeType="1"/>
              </p:cNvSpPr>
              <p:nvPr/>
            </p:nvSpPr>
            <p:spPr bwMode="auto">
              <a:xfrm>
                <a:off x="3878" y="2931"/>
                <a:ext cx="18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grpSp>
        <p:nvGrpSpPr>
          <p:cNvPr id="39939" name="Group 20"/>
          <p:cNvGrpSpPr>
            <a:grpSpLocks/>
          </p:cNvGrpSpPr>
          <p:nvPr/>
        </p:nvGrpSpPr>
        <p:grpSpPr bwMode="auto">
          <a:xfrm>
            <a:off x="250825" y="1411288"/>
            <a:ext cx="8893175" cy="1079500"/>
            <a:chOff x="158" y="889"/>
            <a:chExt cx="5602" cy="680"/>
          </a:xfrm>
        </p:grpSpPr>
        <p:sp>
          <p:nvSpPr>
            <p:cNvPr id="115733" name="AutoShape 21"/>
            <p:cNvSpPr>
              <a:spLocks noChangeArrowheads="1"/>
            </p:cNvSpPr>
            <p:nvPr/>
          </p:nvSpPr>
          <p:spPr bwMode="auto">
            <a:xfrm>
              <a:off x="1066" y="889"/>
              <a:ext cx="1179" cy="680"/>
            </a:xfrm>
            <a:prstGeom prst="bevel">
              <a:avLst>
                <a:gd name="adj" fmla="val 8699"/>
              </a:avLst>
            </a:prstGeom>
            <a:gradFill rotWithShape="1">
              <a:gsLst>
                <a:gs pos="0">
                  <a:srgbClr val="0000FF">
                    <a:alpha val="27000"/>
                  </a:srgbClr>
                </a:gs>
                <a:gs pos="50000">
                  <a:schemeClr val="bg1"/>
                </a:gs>
                <a:gs pos="100000">
                  <a:srgbClr val="0000FF">
                    <a:alpha val="27000"/>
                  </a:srgbClr>
                </a:gs>
              </a:gsLst>
              <a:lin ang="0" scaled="1"/>
            </a:gradFill>
            <a:ln w="254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grpSp>
          <p:nvGrpSpPr>
            <p:cNvPr id="39943" name="Group 22"/>
            <p:cNvGrpSpPr>
              <a:grpSpLocks/>
            </p:cNvGrpSpPr>
            <p:nvPr/>
          </p:nvGrpSpPr>
          <p:grpSpPr bwMode="auto">
            <a:xfrm>
              <a:off x="1247" y="1071"/>
              <a:ext cx="816" cy="404"/>
              <a:chOff x="1610" y="2659"/>
              <a:chExt cx="816" cy="404"/>
            </a:xfrm>
          </p:grpSpPr>
          <p:sp>
            <p:nvSpPr>
              <p:cNvPr id="39961" name="Text Box 23"/>
              <p:cNvSpPr txBox="1">
                <a:spLocks noChangeArrowheads="1"/>
              </p:cNvSpPr>
              <p:nvPr/>
            </p:nvSpPr>
            <p:spPr bwMode="auto">
              <a:xfrm>
                <a:off x="1610" y="2659"/>
                <a:ext cx="81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3600">
                    <a:latin typeface="Georgia" pitchFamily="18" charset="0"/>
                  </a:rPr>
                  <a:t> </a:t>
                </a:r>
                <a:r>
                  <a:rPr lang="en-US" altLang="ko-KR" sz="3600" baseline="40000"/>
                  <a:t>3</a:t>
                </a:r>
                <a:r>
                  <a:rPr lang="en-US" altLang="ko-KR" sz="3600">
                    <a:latin typeface="Georgia" pitchFamily="18" charset="0"/>
                  </a:rPr>
                  <a:t>He</a:t>
                </a:r>
              </a:p>
            </p:txBody>
          </p:sp>
          <p:sp>
            <p:nvSpPr>
              <p:cNvPr id="39962" name="Line 24"/>
              <p:cNvSpPr>
                <a:spLocks noChangeShapeType="1"/>
              </p:cNvSpPr>
              <p:nvPr/>
            </p:nvSpPr>
            <p:spPr bwMode="auto">
              <a:xfrm>
                <a:off x="1746" y="2659"/>
                <a:ext cx="49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lg" len="lg"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115737" name="AutoShape 25"/>
            <p:cNvSpPr>
              <a:spLocks noChangeArrowheads="1"/>
            </p:cNvSpPr>
            <p:nvPr/>
          </p:nvSpPr>
          <p:spPr bwMode="auto">
            <a:xfrm>
              <a:off x="158" y="934"/>
              <a:ext cx="771" cy="635"/>
            </a:xfrm>
            <a:prstGeom prst="rightArrow">
              <a:avLst>
                <a:gd name="adj1" fmla="val 58454"/>
                <a:gd name="adj2" fmla="val 32361"/>
              </a:avLst>
            </a:prstGeom>
            <a:gradFill rotWithShape="1">
              <a:gsLst>
                <a:gs pos="0">
                  <a:srgbClr val="CC00FF">
                    <a:alpha val="45000"/>
                  </a:srgbClr>
                </a:gs>
                <a:gs pos="50000">
                  <a:schemeClr val="bg1"/>
                </a:gs>
                <a:gs pos="100000">
                  <a:srgbClr val="CC00FF">
                    <a:alpha val="45000"/>
                  </a:srgbClr>
                </a:gs>
              </a:gsLst>
              <a:lin ang="0" scaled="1"/>
            </a:gradFill>
            <a:ln w="9525">
              <a:solidFill>
                <a:srgbClr val="CC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grpSp>
          <p:nvGrpSpPr>
            <p:cNvPr id="39947" name="Group 26"/>
            <p:cNvGrpSpPr>
              <a:grpSpLocks/>
            </p:cNvGrpSpPr>
            <p:nvPr/>
          </p:nvGrpSpPr>
          <p:grpSpPr bwMode="auto">
            <a:xfrm>
              <a:off x="249" y="1071"/>
              <a:ext cx="454" cy="404"/>
              <a:chOff x="3742" y="1162"/>
              <a:chExt cx="454" cy="404"/>
            </a:xfrm>
          </p:grpSpPr>
          <p:sp>
            <p:nvSpPr>
              <p:cNvPr id="39958" name="Text Box 27"/>
              <p:cNvSpPr txBox="1">
                <a:spLocks noChangeArrowheads="1"/>
              </p:cNvSpPr>
              <p:nvPr/>
            </p:nvSpPr>
            <p:spPr bwMode="auto">
              <a:xfrm>
                <a:off x="3742" y="1162"/>
                <a:ext cx="45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3600">
                    <a:latin typeface="Georgia" pitchFamily="18" charset="0"/>
                  </a:rPr>
                  <a:t> n</a:t>
                </a:r>
              </a:p>
            </p:txBody>
          </p:sp>
          <p:sp>
            <p:nvSpPr>
              <p:cNvPr id="39959" name="Line 28"/>
              <p:cNvSpPr>
                <a:spLocks noChangeShapeType="1"/>
              </p:cNvSpPr>
              <p:nvPr/>
            </p:nvSpPr>
            <p:spPr bwMode="auto">
              <a:xfrm>
                <a:off x="3833" y="1207"/>
                <a:ext cx="27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lg" len="lg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9960" name="Line 29"/>
              <p:cNvSpPr>
                <a:spLocks noChangeShapeType="1"/>
              </p:cNvSpPr>
              <p:nvPr/>
            </p:nvSpPr>
            <p:spPr bwMode="auto">
              <a:xfrm>
                <a:off x="3833" y="1253"/>
                <a:ext cx="27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arrow" w="lg" len="lg"/>
                <a:tailEnd type="none" w="lg" len="lg"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39948" name="Group 30"/>
            <p:cNvGrpSpPr>
              <a:grpSpLocks/>
            </p:cNvGrpSpPr>
            <p:nvPr/>
          </p:nvGrpSpPr>
          <p:grpSpPr bwMode="auto">
            <a:xfrm>
              <a:off x="2426" y="934"/>
              <a:ext cx="772" cy="635"/>
              <a:chOff x="2472" y="572"/>
              <a:chExt cx="772" cy="635"/>
            </a:xfrm>
          </p:grpSpPr>
          <p:sp>
            <p:nvSpPr>
              <p:cNvPr id="115743" name="AutoShape 31"/>
              <p:cNvSpPr>
                <a:spLocks noChangeArrowheads="1"/>
              </p:cNvSpPr>
              <p:nvPr/>
            </p:nvSpPr>
            <p:spPr bwMode="auto">
              <a:xfrm>
                <a:off x="2472" y="572"/>
                <a:ext cx="772" cy="635"/>
              </a:xfrm>
              <a:prstGeom prst="rightArrow">
                <a:avLst>
                  <a:gd name="adj1" fmla="val 58454"/>
                  <a:gd name="adj2" fmla="val 32403"/>
                </a:avLst>
              </a:prstGeom>
              <a:gradFill rotWithShape="1">
                <a:gsLst>
                  <a:gs pos="0">
                    <a:srgbClr val="0000FF">
                      <a:alpha val="45000"/>
                    </a:srgbClr>
                  </a:gs>
                  <a:gs pos="50000">
                    <a:schemeClr val="bg1"/>
                  </a:gs>
                  <a:gs pos="100000">
                    <a:srgbClr val="0000FF">
                      <a:alpha val="45000"/>
                    </a:srgbClr>
                  </a:gs>
                </a:gsLst>
                <a:lin ang="0" scaled="1"/>
              </a:gra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charset="-127"/>
                  <a:ea typeface="굴림" charset="-127"/>
                </a:endParaRPr>
              </a:p>
            </p:txBody>
          </p:sp>
          <p:grpSp>
            <p:nvGrpSpPr>
              <p:cNvPr id="39955" name="Group 32"/>
              <p:cNvGrpSpPr>
                <a:grpSpLocks/>
              </p:cNvGrpSpPr>
              <p:nvPr/>
            </p:nvGrpSpPr>
            <p:grpSpPr bwMode="auto">
              <a:xfrm>
                <a:off x="2608" y="709"/>
                <a:ext cx="454" cy="404"/>
                <a:chOff x="3605" y="346"/>
                <a:chExt cx="454" cy="404"/>
              </a:xfrm>
            </p:grpSpPr>
            <p:sp>
              <p:nvSpPr>
                <p:cNvPr id="39956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3605" y="346"/>
                  <a:ext cx="454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ko-KR" sz="3600">
                      <a:latin typeface="Georgia" pitchFamily="18" charset="0"/>
                    </a:rPr>
                    <a:t> n</a:t>
                  </a:r>
                </a:p>
              </p:txBody>
            </p:sp>
            <p:sp>
              <p:nvSpPr>
                <p:cNvPr id="39957" name="Line 34"/>
                <p:cNvSpPr>
                  <a:spLocks noChangeShapeType="1"/>
                </p:cNvSpPr>
                <p:nvPr/>
              </p:nvSpPr>
              <p:spPr bwMode="auto">
                <a:xfrm>
                  <a:off x="3696" y="437"/>
                  <a:ext cx="27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arrow" w="lg" len="lg"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39949" name="Group 35"/>
            <p:cNvGrpSpPr>
              <a:grpSpLocks/>
            </p:cNvGrpSpPr>
            <p:nvPr/>
          </p:nvGrpSpPr>
          <p:grpSpPr bwMode="auto">
            <a:xfrm>
              <a:off x="3219" y="1071"/>
              <a:ext cx="2541" cy="404"/>
              <a:chOff x="3219" y="1071"/>
              <a:chExt cx="2541" cy="404"/>
            </a:xfrm>
          </p:grpSpPr>
          <p:sp>
            <p:nvSpPr>
              <p:cNvPr id="39950" name="Text Box 36"/>
              <p:cNvSpPr txBox="1">
                <a:spLocks noChangeArrowheads="1"/>
              </p:cNvSpPr>
              <p:nvPr/>
            </p:nvSpPr>
            <p:spPr bwMode="auto">
              <a:xfrm>
                <a:off x="3219" y="1071"/>
                <a:ext cx="2541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b="1">
                    <a:latin typeface="굴림체" pitchFamily="49" charset="-127"/>
                    <a:ea typeface="굴림체" pitchFamily="49" charset="-127"/>
                  </a:rPr>
                  <a:t>Neutron Polarizer-Spin Filter</a:t>
                </a:r>
                <a:r>
                  <a:rPr lang="en-US" altLang="ko-KR" b="1">
                    <a:latin typeface="Georgia" pitchFamily="18" charset="0"/>
                  </a:rPr>
                  <a:t>                 </a:t>
                </a:r>
                <a:r>
                  <a:rPr lang="en-US" altLang="ko-KR" b="1" i="1">
                    <a:latin typeface="Georgia" pitchFamily="18" charset="0"/>
                  </a:rPr>
                  <a:t>n</a:t>
                </a:r>
                <a:r>
                  <a:rPr lang="en-US" altLang="ko-KR" b="1">
                    <a:latin typeface="Georgia" pitchFamily="18" charset="0"/>
                  </a:rPr>
                  <a:t> + </a:t>
                </a:r>
                <a:r>
                  <a:rPr lang="en-US" altLang="ko-KR" b="1" baseline="40000">
                    <a:latin typeface="굴림체" pitchFamily="49" charset="-127"/>
                    <a:ea typeface="굴림체" pitchFamily="49" charset="-127"/>
                  </a:rPr>
                  <a:t>3</a:t>
                </a:r>
                <a:r>
                  <a:rPr lang="en-US" altLang="ko-KR" b="1" i="1">
                    <a:latin typeface="Georgia" pitchFamily="18" charset="0"/>
                  </a:rPr>
                  <a:t>He</a:t>
                </a:r>
                <a:r>
                  <a:rPr lang="en-US" altLang="ko-KR" b="1">
                    <a:latin typeface="Georgia" pitchFamily="18" charset="0"/>
                  </a:rPr>
                  <a:t>       </a:t>
                </a:r>
                <a:r>
                  <a:rPr lang="en-US" altLang="ko-KR" b="1" i="1">
                    <a:latin typeface="Georgia" pitchFamily="18" charset="0"/>
                  </a:rPr>
                  <a:t>p</a:t>
                </a:r>
                <a:r>
                  <a:rPr lang="en-US" altLang="ko-KR" b="1">
                    <a:latin typeface="Georgia" pitchFamily="18" charset="0"/>
                  </a:rPr>
                  <a:t> +  </a:t>
                </a:r>
                <a:r>
                  <a:rPr lang="en-US" altLang="ko-KR" b="1" baseline="40000">
                    <a:latin typeface="굴림체" pitchFamily="49" charset="-127"/>
                    <a:ea typeface="굴림체" pitchFamily="49" charset="-127"/>
                  </a:rPr>
                  <a:t>3</a:t>
                </a:r>
                <a:r>
                  <a:rPr lang="en-US" altLang="ko-KR" b="1" i="1">
                    <a:latin typeface="Georgia" pitchFamily="18" charset="0"/>
                  </a:rPr>
                  <a:t>T</a:t>
                </a:r>
                <a:r>
                  <a:rPr lang="en-US" altLang="ko-KR" b="1">
                    <a:latin typeface="Georgia" pitchFamily="18" charset="0"/>
                  </a:rPr>
                  <a:t> </a:t>
                </a:r>
                <a:r>
                  <a:rPr lang="en-US" altLang="ko-KR" b="1">
                    <a:latin typeface="굴림체" pitchFamily="49" charset="-127"/>
                    <a:ea typeface="굴림체" pitchFamily="49" charset="-127"/>
                  </a:rPr>
                  <a:t>(J=0 resonance)</a:t>
                </a:r>
              </a:p>
            </p:txBody>
          </p:sp>
          <p:sp>
            <p:nvSpPr>
              <p:cNvPr id="39951" name="Line 37"/>
              <p:cNvSpPr>
                <a:spLocks noChangeShapeType="1"/>
              </p:cNvSpPr>
              <p:nvPr/>
            </p:nvSpPr>
            <p:spPr bwMode="auto">
              <a:xfrm>
                <a:off x="3878" y="1389"/>
                <a:ext cx="18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1619250" y="765175"/>
            <a:ext cx="6986588" cy="5545138"/>
            <a:chOff x="1020" y="482"/>
            <a:chExt cx="4401" cy="3493"/>
          </a:xfrm>
        </p:grpSpPr>
        <p:sp>
          <p:nvSpPr>
            <p:cNvPr id="40963" name="AutoShape 3"/>
            <p:cNvSpPr>
              <a:spLocks noChangeArrowheads="1"/>
            </p:cNvSpPr>
            <p:nvPr/>
          </p:nvSpPr>
          <p:spPr bwMode="auto">
            <a:xfrm rot="5400000">
              <a:off x="2585" y="1593"/>
              <a:ext cx="227" cy="7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30 w 21600"/>
                <a:gd name="T13" fmla="*/ 3362 h 21600"/>
                <a:gd name="T14" fmla="*/ 18270 w 21600"/>
                <a:gd name="T15" fmla="*/ 1823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140" y="21600"/>
                  </a:lnTo>
                  <a:lnTo>
                    <a:pt x="1846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0964" name="AutoShape 4"/>
            <p:cNvSpPr>
              <a:spLocks noChangeArrowheads="1"/>
            </p:cNvSpPr>
            <p:nvPr/>
          </p:nvSpPr>
          <p:spPr bwMode="auto">
            <a:xfrm>
              <a:off x="2336" y="618"/>
              <a:ext cx="136" cy="1360"/>
            </a:xfrm>
            <a:prstGeom prst="triangle">
              <a:avLst>
                <a:gd name="adj" fmla="val 57352"/>
              </a:avLst>
            </a:prstGeom>
            <a:solidFill>
              <a:srgbClr val="FF0000">
                <a:alpha val="32156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0965" name="Line 5"/>
            <p:cNvSpPr>
              <a:spLocks noChangeShapeType="1"/>
            </p:cNvSpPr>
            <p:nvPr/>
          </p:nvSpPr>
          <p:spPr bwMode="auto">
            <a:xfrm>
              <a:off x="1202" y="2341"/>
              <a:ext cx="313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6742" name="AutoShape 6"/>
            <p:cNvSpPr>
              <a:spLocks noChangeArrowheads="1"/>
            </p:cNvSpPr>
            <p:nvPr/>
          </p:nvSpPr>
          <p:spPr bwMode="auto">
            <a:xfrm>
              <a:off x="1020" y="3158"/>
              <a:ext cx="3629" cy="453"/>
            </a:xfrm>
            <a:prstGeom prst="cube">
              <a:avLst>
                <a:gd name="adj" fmla="val 70861"/>
              </a:avLst>
            </a:prstGeom>
            <a:gradFill rotWithShape="1">
              <a:gsLst>
                <a:gs pos="0">
                  <a:srgbClr val="DDDDDD"/>
                </a:gs>
                <a:gs pos="50000">
                  <a:schemeClr val="bg1"/>
                </a:gs>
                <a:gs pos="100000">
                  <a:srgbClr val="DDDDDD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grpSp>
          <p:nvGrpSpPr>
            <p:cNvPr id="40967" name="Group 7"/>
            <p:cNvGrpSpPr>
              <a:grpSpLocks/>
            </p:cNvGrpSpPr>
            <p:nvPr/>
          </p:nvGrpSpPr>
          <p:grpSpPr bwMode="auto">
            <a:xfrm>
              <a:off x="1610" y="1207"/>
              <a:ext cx="681" cy="2178"/>
              <a:chOff x="3288" y="663"/>
              <a:chExt cx="681" cy="1996"/>
            </a:xfrm>
          </p:grpSpPr>
          <p:grpSp>
            <p:nvGrpSpPr>
              <p:cNvPr id="41020" name="Group 8"/>
              <p:cNvGrpSpPr>
                <a:grpSpLocks/>
              </p:cNvGrpSpPr>
              <p:nvPr/>
            </p:nvGrpSpPr>
            <p:grpSpPr bwMode="auto">
              <a:xfrm>
                <a:off x="3288" y="663"/>
                <a:ext cx="545" cy="1996"/>
                <a:chOff x="4649" y="799"/>
                <a:chExt cx="545" cy="1996"/>
              </a:xfrm>
            </p:grpSpPr>
            <p:sp>
              <p:nvSpPr>
                <p:cNvPr id="41024" name="Oval 9"/>
                <p:cNvSpPr>
                  <a:spLocks noChangeArrowheads="1"/>
                </p:cNvSpPr>
                <p:nvPr/>
              </p:nvSpPr>
              <p:spPr bwMode="auto">
                <a:xfrm>
                  <a:off x="4649" y="799"/>
                  <a:ext cx="545" cy="1996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1025" name="Oval 10"/>
                <p:cNvSpPr>
                  <a:spLocks noChangeArrowheads="1"/>
                </p:cNvSpPr>
                <p:nvPr/>
              </p:nvSpPr>
              <p:spPr bwMode="auto">
                <a:xfrm>
                  <a:off x="4740" y="981"/>
                  <a:ext cx="363" cy="1679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41021" name="Group 11"/>
              <p:cNvGrpSpPr>
                <a:grpSpLocks/>
              </p:cNvGrpSpPr>
              <p:nvPr/>
            </p:nvGrpSpPr>
            <p:grpSpPr bwMode="auto">
              <a:xfrm>
                <a:off x="3424" y="663"/>
                <a:ext cx="545" cy="1996"/>
                <a:chOff x="3560" y="663"/>
                <a:chExt cx="545" cy="1996"/>
              </a:xfrm>
            </p:grpSpPr>
            <p:sp>
              <p:nvSpPr>
                <p:cNvPr id="41022" name="Oval 12"/>
                <p:cNvSpPr>
                  <a:spLocks noChangeArrowheads="1"/>
                </p:cNvSpPr>
                <p:nvPr/>
              </p:nvSpPr>
              <p:spPr bwMode="auto">
                <a:xfrm>
                  <a:off x="3560" y="663"/>
                  <a:ext cx="545" cy="1996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1023" name="Oval 13"/>
                <p:cNvSpPr>
                  <a:spLocks noChangeArrowheads="1"/>
                </p:cNvSpPr>
                <p:nvPr/>
              </p:nvSpPr>
              <p:spPr bwMode="auto">
                <a:xfrm>
                  <a:off x="3651" y="845"/>
                  <a:ext cx="363" cy="167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40968" name="Group 14"/>
            <p:cNvGrpSpPr>
              <a:grpSpLocks/>
            </p:cNvGrpSpPr>
            <p:nvPr/>
          </p:nvGrpSpPr>
          <p:grpSpPr bwMode="auto">
            <a:xfrm>
              <a:off x="2381" y="482"/>
              <a:ext cx="2495" cy="272"/>
              <a:chOff x="2381" y="300"/>
              <a:chExt cx="2495" cy="272"/>
            </a:xfrm>
          </p:grpSpPr>
          <p:sp>
            <p:nvSpPr>
              <p:cNvPr id="41014" name="Line 15"/>
              <p:cNvSpPr>
                <a:spLocks noChangeShapeType="1"/>
              </p:cNvSpPr>
              <p:nvPr/>
            </p:nvSpPr>
            <p:spPr bwMode="auto">
              <a:xfrm>
                <a:off x="2426" y="436"/>
                <a:ext cx="1270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1015" name="Rectangle 16"/>
              <p:cNvSpPr>
                <a:spLocks noChangeArrowheads="1"/>
              </p:cNvSpPr>
              <p:nvPr/>
            </p:nvSpPr>
            <p:spPr bwMode="auto">
              <a:xfrm>
                <a:off x="3696" y="391"/>
                <a:ext cx="90" cy="90"/>
              </a:xfrm>
              <a:prstGeom prst="rect">
                <a:avLst/>
              </a:prstGeom>
              <a:solidFill>
                <a:srgbClr val="FF9900">
                  <a:alpha val="45097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1016" name="Rectangle 17"/>
              <p:cNvSpPr>
                <a:spLocks noChangeArrowheads="1"/>
              </p:cNvSpPr>
              <p:nvPr/>
            </p:nvSpPr>
            <p:spPr bwMode="auto">
              <a:xfrm>
                <a:off x="2925" y="346"/>
                <a:ext cx="46" cy="181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1017" name="Oval 18"/>
              <p:cNvSpPr>
                <a:spLocks noChangeArrowheads="1"/>
              </p:cNvSpPr>
              <p:nvPr/>
            </p:nvSpPr>
            <p:spPr bwMode="auto">
              <a:xfrm>
                <a:off x="3152" y="346"/>
                <a:ext cx="91" cy="1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1018" name="Rectangle 19"/>
              <p:cNvSpPr>
                <a:spLocks noChangeArrowheads="1"/>
              </p:cNvSpPr>
              <p:nvPr/>
            </p:nvSpPr>
            <p:spPr bwMode="auto">
              <a:xfrm>
                <a:off x="3742" y="346"/>
                <a:ext cx="1134" cy="181"/>
              </a:xfrm>
              <a:prstGeom prst="rect">
                <a:avLst/>
              </a:prstGeom>
              <a:solidFill>
                <a:srgbClr val="C0C0C0">
                  <a:alpha val="38823"/>
                </a:srgb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1019" name="Rectangle 20"/>
              <p:cNvSpPr>
                <a:spLocks noChangeArrowheads="1"/>
              </p:cNvSpPr>
              <p:nvPr/>
            </p:nvSpPr>
            <p:spPr bwMode="auto">
              <a:xfrm rot="-3060314">
                <a:off x="2268" y="413"/>
                <a:ext cx="272" cy="45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40969" name="Group 21"/>
            <p:cNvGrpSpPr>
              <a:grpSpLocks/>
            </p:cNvGrpSpPr>
            <p:nvPr/>
          </p:nvGrpSpPr>
          <p:grpSpPr bwMode="auto">
            <a:xfrm>
              <a:off x="2109" y="1525"/>
              <a:ext cx="1497" cy="136"/>
              <a:chOff x="612" y="890"/>
              <a:chExt cx="1497" cy="136"/>
            </a:xfrm>
          </p:grpSpPr>
          <p:sp>
            <p:nvSpPr>
              <p:cNvPr id="41010" name="Oval 22"/>
              <p:cNvSpPr>
                <a:spLocks noChangeArrowheads="1"/>
              </p:cNvSpPr>
              <p:nvPr/>
            </p:nvSpPr>
            <p:spPr bwMode="auto">
              <a:xfrm>
                <a:off x="612" y="890"/>
                <a:ext cx="1497" cy="13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41011" name="Group 23"/>
              <p:cNvGrpSpPr>
                <a:grpSpLocks/>
              </p:cNvGrpSpPr>
              <p:nvPr/>
            </p:nvGrpSpPr>
            <p:grpSpPr bwMode="auto">
              <a:xfrm>
                <a:off x="703" y="935"/>
                <a:ext cx="1361" cy="46"/>
                <a:chOff x="3289" y="1117"/>
                <a:chExt cx="1361" cy="46"/>
              </a:xfrm>
            </p:grpSpPr>
            <p:sp>
              <p:nvSpPr>
                <p:cNvPr id="41012" name="Oval 24"/>
                <p:cNvSpPr>
                  <a:spLocks noChangeArrowheads="1"/>
                </p:cNvSpPr>
                <p:nvPr/>
              </p:nvSpPr>
              <p:spPr bwMode="auto">
                <a:xfrm>
                  <a:off x="3289" y="1117"/>
                  <a:ext cx="1361" cy="4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1013" name="Oval 25"/>
                <p:cNvSpPr>
                  <a:spLocks noChangeArrowheads="1"/>
                </p:cNvSpPr>
                <p:nvPr/>
              </p:nvSpPr>
              <p:spPr bwMode="auto">
                <a:xfrm>
                  <a:off x="3470" y="1117"/>
                  <a:ext cx="1043" cy="45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40970" name="Group 26"/>
            <p:cNvGrpSpPr>
              <a:grpSpLocks/>
            </p:cNvGrpSpPr>
            <p:nvPr/>
          </p:nvGrpSpPr>
          <p:grpSpPr bwMode="auto">
            <a:xfrm>
              <a:off x="2109" y="2750"/>
              <a:ext cx="1497" cy="136"/>
              <a:chOff x="612" y="890"/>
              <a:chExt cx="1497" cy="136"/>
            </a:xfrm>
          </p:grpSpPr>
          <p:sp>
            <p:nvSpPr>
              <p:cNvPr id="41006" name="Oval 27"/>
              <p:cNvSpPr>
                <a:spLocks noChangeArrowheads="1"/>
              </p:cNvSpPr>
              <p:nvPr/>
            </p:nvSpPr>
            <p:spPr bwMode="auto">
              <a:xfrm>
                <a:off x="612" y="890"/>
                <a:ext cx="1497" cy="13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41007" name="Group 28"/>
              <p:cNvGrpSpPr>
                <a:grpSpLocks/>
              </p:cNvGrpSpPr>
              <p:nvPr/>
            </p:nvGrpSpPr>
            <p:grpSpPr bwMode="auto">
              <a:xfrm>
                <a:off x="703" y="935"/>
                <a:ext cx="1361" cy="46"/>
                <a:chOff x="3289" y="1117"/>
                <a:chExt cx="1361" cy="46"/>
              </a:xfrm>
            </p:grpSpPr>
            <p:sp>
              <p:nvSpPr>
                <p:cNvPr id="41008" name="Oval 29"/>
                <p:cNvSpPr>
                  <a:spLocks noChangeArrowheads="1"/>
                </p:cNvSpPr>
                <p:nvPr/>
              </p:nvSpPr>
              <p:spPr bwMode="auto">
                <a:xfrm>
                  <a:off x="3289" y="1117"/>
                  <a:ext cx="1361" cy="4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1009" name="Oval 30"/>
                <p:cNvSpPr>
                  <a:spLocks noChangeArrowheads="1"/>
                </p:cNvSpPr>
                <p:nvPr/>
              </p:nvSpPr>
              <p:spPr bwMode="auto">
                <a:xfrm>
                  <a:off x="3470" y="1117"/>
                  <a:ext cx="1043" cy="45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40971" name="Rectangle 31"/>
            <p:cNvSpPr>
              <a:spLocks noChangeArrowheads="1"/>
            </p:cNvSpPr>
            <p:nvPr/>
          </p:nvSpPr>
          <p:spPr bwMode="auto">
            <a:xfrm rot="3060517">
              <a:off x="2202" y="1976"/>
              <a:ext cx="317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40972" name="Group 32"/>
            <p:cNvGrpSpPr>
              <a:grpSpLocks/>
            </p:cNvGrpSpPr>
            <p:nvPr/>
          </p:nvGrpSpPr>
          <p:grpSpPr bwMode="auto">
            <a:xfrm>
              <a:off x="2562" y="1842"/>
              <a:ext cx="635" cy="272"/>
              <a:chOff x="1701" y="1117"/>
              <a:chExt cx="635" cy="272"/>
            </a:xfrm>
          </p:grpSpPr>
          <p:sp>
            <p:nvSpPr>
              <p:cNvPr id="41003" name="Rectangle 33"/>
              <p:cNvSpPr>
                <a:spLocks noChangeArrowheads="1"/>
              </p:cNvSpPr>
              <p:nvPr/>
            </p:nvSpPr>
            <p:spPr bwMode="auto">
              <a:xfrm>
                <a:off x="1746" y="1117"/>
                <a:ext cx="590" cy="227"/>
              </a:xfrm>
              <a:prstGeom prst="rect">
                <a:avLst/>
              </a:prstGeom>
              <a:solidFill>
                <a:srgbClr val="FF3399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1004" name="Rectangle 34"/>
              <p:cNvSpPr>
                <a:spLocks noChangeArrowheads="1"/>
              </p:cNvSpPr>
              <p:nvPr/>
            </p:nvSpPr>
            <p:spPr bwMode="auto">
              <a:xfrm>
                <a:off x="1701" y="1162"/>
                <a:ext cx="590" cy="227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1005" name="Oval 35"/>
              <p:cNvSpPr>
                <a:spLocks noChangeArrowheads="1"/>
              </p:cNvSpPr>
              <p:nvPr/>
            </p:nvSpPr>
            <p:spPr bwMode="auto">
              <a:xfrm>
                <a:off x="1837" y="1162"/>
                <a:ext cx="272" cy="226"/>
              </a:xfrm>
              <a:prstGeom prst="ellipse">
                <a:avLst/>
              </a:prstGeom>
              <a:gradFill rotWithShape="1">
                <a:gsLst>
                  <a:gs pos="0">
                    <a:srgbClr val="FF0000">
                      <a:alpha val="62000"/>
                    </a:srgbClr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40973" name="Group 36"/>
            <p:cNvGrpSpPr>
              <a:grpSpLocks/>
            </p:cNvGrpSpPr>
            <p:nvPr/>
          </p:nvGrpSpPr>
          <p:grpSpPr bwMode="auto">
            <a:xfrm>
              <a:off x="2381" y="2069"/>
              <a:ext cx="1180" cy="363"/>
              <a:chOff x="2472" y="845"/>
              <a:chExt cx="1180" cy="363"/>
            </a:xfrm>
          </p:grpSpPr>
          <p:grpSp>
            <p:nvGrpSpPr>
              <p:cNvPr id="40997" name="Group 37"/>
              <p:cNvGrpSpPr>
                <a:grpSpLocks/>
              </p:cNvGrpSpPr>
              <p:nvPr/>
            </p:nvGrpSpPr>
            <p:grpSpPr bwMode="auto">
              <a:xfrm>
                <a:off x="2472" y="981"/>
                <a:ext cx="1180" cy="227"/>
                <a:chOff x="2018" y="1117"/>
                <a:chExt cx="1180" cy="227"/>
              </a:xfrm>
            </p:grpSpPr>
            <p:sp>
              <p:nvSpPr>
                <p:cNvPr id="41000" name="Rectangle 38"/>
                <p:cNvSpPr>
                  <a:spLocks noChangeArrowheads="1"/>
                </p:cNvSpPr>
                <p:nvPr/>
              </p:nvSpPr>
              <p:spPr bwMode="auto">
                <a:xfrm>
                  <a:off x="2290" y="1117"/>
                  <a:ext cx="726" cy="18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16775" name="AutoShape 39"/>
                <p:cNvSpPr>
                  <a:spLocks noChangeArrowheads="1"/>
                </p:cNvSpPr>
                <p:nvPr/>
              </p:nvSpPr>
              <p:spPr bwMode="auto">
                <a:xfrm>
                  <a:off x="2018" y="1162"/>
                  <a:ext cx="1180" cy="137"/>
                </a:xfrm>
                <a:prstGeom prst="flowChartOnlineStorage">
                  <a:avLst/>
                </a:prstGeom>
                <a:gradFill rotWithShape="1">
                  <a:gsLst>
                    <a:gs pos="0">
                      <a:schemeClr val="bg2"/>
                    </a:gs>
                    <a:gs pos="50000">
                      <a:srgbClr val="CC0000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>
                    <a:latin typeface="굴림" charset="-127"/>
                    <a:ea typeface="굴림" charset="-127"/>
                  </a:endParaRPr>
                </a:p>
              </p:txBody>
            </p:sp>
            <p:sp>
              <p:nvSpPr>
                <p:cNvPr id="41002" name="Rectangle 40"/>
                <p:cNvSpPr>
                  <a:spLocks noChangeArrowheads="1"/>
                </p:cNvSpPr>
                <p:nvPr/>
              </p:nvSpPr>
              <p:spPr bwMode="auto">
                <a:xfrm>
                  <a:off x="2199" y="1162"/>
                  <a:ext cx="726" cy="18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40998" name="Line 41"/>
              <p:cNvSpPr>
                <a:spLocks noChangeShapeType="1"/>
              </p:cNvSpPr>
              <p:nvPr/>
            </p:nvSpPr>
            <p:spPr bwMode="auto">
              <a:xfrm>
                <a:off x="2880" y="845"/>
                <a:ext cx="0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0999" name="Line 42"/>
              <p:cNvSpPr>
                <a:spLocks noChangeShapeType="1"/>
              </p:cNvSpPr>
              <p:nvPr/>
            </p:nvSpPr>
            <p:spPr bwMode="auto">
              <a:xfrm>
                <a:off x="2971" y="845"/>
                <a:ext cx="0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40974" name="Group 43"/>
            <p:cNvGrpSpPr>
              <a:grpSpLocks/>
            </p:cNvGrpSpPr>
            <p:nvPr/>
          </p:nvGrpSpPr>
          <p:grpSpPr bwMode="auto">
            <a:xfrm>
              <a:off x="3379" y="1162"/>
              <a:ext cx="635" cy="2223"/>
              <a:chOff x="3288" y="663"/>
              <a:chExt cx="681" cy="1996"/>
            </a:xfrm>
          </p:grpSpPr>
          <p:grpSp>
            <p:nvGrpSpPr>
              <p:cNvPr id="40991" name="Group 44"/>
              <p:cNvGrpSpPr>
                <a:grpSpLocks/>
              </p:cNvGrpSpPr>
              <p:nvPr/>
            </p:nvGrpSpPr>
            <p:grpSpPr bwMode="auto">
              <a:xfrm>
                <a:off x="3288" y="663"/>
                <a:ext cx="545" cy="1996"/>
                <a:chOff x="4649" y="799"/>
                <a:chExt cx="545" cy="1996"/>
              </a:xfrm>
            </p:grpSpPr>
            <p:sp>
              <p:nvSpPr>
                <p:cNvPr id="40995" name="Oval 45"/>
                <p:cNvSpPr>
                  <a:spLocks noChangeArrowheads="1"/>
                </p:cNvSpPr>
                <p:nvPr/>
              </p:nvSpPr>
              <p:spPr bwMode="auto">
                <a:xfrm>
                  <a:off x="4649" y="799"/>
                  <a:ext cx="545" cy="1996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0996" name="Oval 46"/>
                <p:cNvSpPr>
                  <a:spLocks noChangeArrowheads="1"/>
                </p:cNvSpPr>
                <p:nvPr/>
              </p:nvSpPr>
              <p:spPr bwMode="auto">
                <a:xfrm>
                  <a:off x="4740" y="981"/>
                  <a:ext cx="363" cy="1679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40992" name="Group 47"/>
              <p:cNvGrpSpPr>
                <a:grpSpLocks/>
              </p:cNvGrpSpPr>
              <p:nvPr/>
            </p:nvGrpSpPr>
            <p:grpSpPr bwMode="auto">
              <a:xfrm>
                <a:off x="3424" y="663"/>
                <a:ext cx="545" cy="1996"/>
                <a:chOff x="3560" y="663"/>
                <a:chExt cx="545" cy="1996"/>
              </a:xfrm>
            </p:grpSpPr>
            <p:sp>
              <p:nvSpPr>
                <p:cNvPr id="40993" name="Oval 48"/>
                <p:cNvSpPr>
                  <a:spLocks noChangeArrowheads="1"/>
                </p:cNvSpPr>
                <p:nvPr/>
              </p:nvSpPr>
              <p:spPr bwMode="auto">
                <a:xfrm>
                  <a:off x="3560" y="663"/>
                  <a:ext cx="545" cy="1996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0994" name="Oval 49"/>
                <p:cNvSpPr>
                  <a:spLocks noChangeArrowheads="1"/>
                </p:cNvSpPr>
                <p:nvPr/>
              </p:nvSpPr>
              <p:spPr bwMode="auto">
                <a:xfrm>
                  <a:off x="3651" y="845"/>
                  <a:ext cx="363" cy="167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40975" name="Line 50"/>
            <p:cNvSpPr>
              <a:spLocks noChangeShapeType="1"/>
            </p:cNvSpPr>
            <p:nvPr/>
          </p:nvSpPr>
          <p:spPr bwMode="auto">
            <a:xfrm>
              <a:off x="1837" y="2341"/>
              <a:ext cx="154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0976" name="Line 51"/>
            <p:cNvSpPr>
              <a:spLocks noChangeShapeType="1"/>
            </p:cNvSpPr>
            <p:nvPr/>
          </p:nvSpPr>
          <p:spPr bwMode="auto">
            <a:xfrm>
              <a:off x="3606" y="2341"/>
              <a:ext cx="5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0977" name="Text Box 52"/>
            <p:cNvSpPr txBox="1">
              <a:spLocks noChangeArrowheads="1"/>
            </p:cNvSpPr>
            <p:nvPr/>
          </p:nvSpPr>
          <p:spPr bwMode="auto">
            <a:xfrm>
              <a:off x="2699" y="2251"/>
              <a:ext cx="3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>
                  <a:solidFill>
                    <a:srgbClr val="FFFF00"/>
                  </a:solidFill>
                  <a:latin typeface="Arial Black" pitchFamily="34" charset="0"/>
                </a:rPr>
                <a:t>cell</a:t>
              </a:r>
            </a:p>
          </p:txBody>
        </p:sp>
        <p:grpSp>
          <p:nvGrpSpPr>
            <p:cNvPr id="40978" name="Group 53"/>
            <p:cNvGrpSpPr>
              <a:grpSpLocks/>
            </p:cNvGrpSpPr>
            <p:nvPr/>
          </p:nvGrpSpPr>
          <p:grpSpPr bwMode="auto">
            <a:xfrm>
              <a:off x="2789" y="754"/>
              <a:ext cx="680" cy="212"/>
              <a:chOff x="1882" y="482"/>
              <a:chExt cx="680" cy="212"/>
            </a:xfrm>
          </p:grpSpPr>
          <p:sp>
            <p:nvSpPr>
              <p:cNvPr id="40989" name="Rectangle 54"/>
              <p:cNvSpPr>
                <a:spLocks noChangeArrowheads="1"/>
              </p:cNvSpPr>
              <p:nvPr/>
            </p:nvSpPr>
            <p:spPr bwMode="auto">
              <a:xfrm>
                <a:off x="1882" y="527"/>
                <a:ext cx="589" cy="13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0990" name="Text Box 55"/>
              <p:cNvSpPr txBox="1">
                <a:spLocks noChangeArrowheads="1"/>
              </p:cNvSpPr>
              <p:nvPr/>
            </p:nvSpPr>
            <p:spPr bwMode="auto">
              <a:xfrm>
                <a:off x="1927" y="482"/>
                <a:ext cx="63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600" b="1">
                    <a:latin typeface="Georgia" pitchFamily="18" charset="0"/>
                  </a:rPr>
                  <a:t>optics</a:t>
                </a:r>
              </a:p>
            </p:txBody>
          </p:sp>
        </p:grpSp>
        <p:sp>
          <p:nvSpPr>
            <p:cNvPr id="40979" name="Text Box 56"/>
            <p:cNvSpPr txBox="1">
              <a:spLocks noChangeArrowheads="1"/>
            </p:cNvSpPr>
            <p:nvPr/>
          </p:nvSpPr>
          <p:spPr bwMode="auto">
            <a:xfrm>
              <a:off x="3878" y="527"/>
              <a:ext cx="9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 b="1">
                  <a:latin typeface="Georgia" pitchFamily="18" charset="0"/>
                </a:rPr>
                <a:t>Diode Laser</a:t>
              </a:r>
            </a:p>
          </p:txBody>
        </p:sp>
        <p:sp>
          <p:nvSpPr>
            <p:cNvPr id="40980" name="Text Box 57"/>
            <p:cNvSpPr txBox="1">
              <a:spLocks noChangeArrowheads="1"/>
            </p:cNvSpPr>
            <p:nvPr/>
          </p:nvSpPr>
          <p:spPr bwMode="auto">
            <a:xfrm>
              <a:off x="2426" y="1661"/>
              <a:ext cx="90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200" b="1">
                  <a:latin typeface="Arial Black" pitchFamily="34" charset="0"/>
                </a:rPr>
                <a:t>Oven (160 </a:t>
              </a:r>
              <a:r>
                <a:rPr lang="en-US" altLang="ko-KR" sz="1200" b="1" baseline="50000">
                  <a:latin typeface="Arial Black" pitchFamily="34" charset="0"/>
                </a:rPr>
                <a:t>o</a:t>
              </a:r>
              <a:r>
                <a:rPr lang="en-US" altLang="ko-KR" sz="1200" b="1">
                  <a:latin typeface="Arial Black" pitchFamily="34" charset="0"/>
                </a:rPr>
                <a:t>C)</a:t>
              </a:r>
            </a:p>
          </p:txBody>
        </p:sp>
        <p:sp>
          <p:nvSpPr>
            <p:cNvPr id="40981" name="Text Box 58"/>
            <p:cNvSpPr txBox="1">
              <a:spLocks noChangeArrowheads="1"/>
            </p:cNvSpPr>
            <p:nvPr/>
          </p:nvSpPr>
          <p:spPr bwMode="auto">
            <a:xfrm>
              <a:off x="2517" y="2432"/>
              <a:ext cx="9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>
                  <a:latin typeface="Arial Black" pitchFamily="34" charset="0"/>
                </a:rPr>
                <a:t>pickup coil</a:t>
              </a:r>
            </a:p>
          </p:txBody>
        </p:sp>
        <p:sp>
          <p:nvSpPr>
            <p:cNvPr id="40982" name="Text Box 59"/>
            <p:cNvSpPr txBox="1">
              <a:spLocks noChangeArrowheads="1"/>
            </p:cNvSpPr>
            <p:nvPr/>
          </p:nvSpPr>
          <p:spPr bwMode="auto">
            <a:xfrm>
              <a:off x="4332" y="2160"/>
              <a:ext cx="1089" cy="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>
                  <a:latin typeface="Arial Black" pitchFamily="34" charset="0"/>
                </a:rPr>
                <a:t>e</a:t>
              </a:r>
              <a:r>
                <a:rPr lang="en-US" altLang="ko-KR" sz="1400" baseline="40000">
                  <a:latin typeface="Arial Black" pitchFamily="34" charset="0"/>
                </a:rPr>
                <a:t>-</a:t>
              </a:r>
              <a:r>
                <a:rPr lang="en-US" altLang="ko-KR" sz="1400">
                  <a:latin typeface="Arial Black" pitchFamily="34" charset="0"/>
                </a:rPr>
                <a:t> beam </a:t>
              </a:r>
            </a:p>
            <a:p>
              <a:pPr>
                <a:spcBef>
                  <a:spcPct val="50000"/>
                </a:spcBef>
              </a:pPr>
              <a:r>
                <a:rPr lang="en-US" altLang="ko-KR" sz="1400">
                  <a:latin typeface="Arial Black" pitchFamily="34" charset="0"/>
                </a:rPr>
                <a:t>B ~  30 Gauss</a:t>
              </a:r>
            </a:p>
          </p:txBody>
        </p:sp>
        <p:sp>
          <p:nvSpPr>
            <p:cNvPr id="40983" name="Text Box 60"/>
            <p:cNvSpPr txBox="1">
              <a:spLocks noChangeArrowheads="1"/>
            </p:cNvSpPr>
            <p:nvPr/>
          </p:nvSpPr>
          <p:spPr bwMode="auto">
            <a:xfrm>
              <a:off x="3969" y="2886"/>
              <a:ext cx="104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>
                  <a:latin typeface="Arial Black" pitchFamily="34" charset="0"/>
                </a:rPr>
                <a:t>main coils</a:t>
              </a:r>
            </a:p>
          </p:txBody>
        </p:sp>
        <p:sp>
          <p:nvSpPr>
            <p:cNvPr id="40984" name="Text Box 61"/>
            <p:cNvSpPr txBox="1">
              <a:spLocks noChangeArrowheads="1"/>
            </p:cNvSpPr>
            <p:nvPr/>
          </p:nvSpPr>
          <p:spPr bwMode="auto">
            <a:xfrm>
              <a:off x="2336" y="2886"/>
              <a:ext cx="104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>
                  <a:latin typeface="Arial Black" pitchFamily="34" charset="0"/>
                </a:rPr>
                <a:t>rf drive coils</a:t>
              </a:r>
            </a:p>
          </p:txBody>
        </p:sp>
        <p:grpSp>
          <p:nvGrpSpPr>
            <p:cNvPr id="40985" name="Group 62"/>
            <p:cNvGrpSpPr>
              <a:grpSpLocks/>
            </p:cNvGrpSpPr>
            <p:nvPr/>
          </p:nvGrpSpPr>
          <p:grpSpPr bwMode="auto">
            <a:xfrm>
              <a:off x="3016" y="3612"/>
              <a:ext cx="1633" cy="363"/>
              <a:chOff x="3016" y="3612"/>
              <a:chExt cx="1633" cy="363"/>
            </a:xfrm>
          </p:grpSpPr>
          <p:sp>
            <p:nvSpPr>
              <p:cNvPr id="40986" name="Rectangle 63"/>
              <p:cNvSpPr>
                <a:spLocks noChangeArrowheads="1"/>
              </p:cNvSpPr>
              <p:nvPr/>
            </p:nvSpPr>
            <p:spPr bwMode="auto">
              <a:xfrm>
                <a:off x="3016" y="3748"/>
                <a:ext cx="1633" cy="22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0987" name="Text Box 64"/>
              <p:cNvSpPr txBox="1">
                <a:spLocks noChangeArrowheads="1"/>
              </p:cNvSpPr>
              <p:nvPr/>
            </p:nvSpPr>
            <p:spPr bwMode="auto">
              <a:xfrm>
                <a:off x="3061" y="3748"/>
                <a:ext cx="149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600">
                    <a:latin typeface="Arial Black" pitchFamily="34" charset="0"/>
                  </a:rPr>
                  <a:t>Instrument Control</a:t>
                </a:r>
              </a:p>
            </p:txBody>
          </p:sp>
          <p:sp>
            <p:nvSpPr>
              <p:cNvPr id="40988" name="Line 65"/>
              <p:cNvSpPr>
                <a:spLocks noChangeShapeType="1"/>
              </p:cNvSpPr>
              <p:nvPr/>
            </p:nvSpPr>
            <p:spPr bwMode="auto">
              <a:xfrm>
                <a:off x="3833" y="3612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2084388" y="2009775"/>
            <a:ext cx="5383212" cy="4010025"/>
            <a:chOff x="113" y="210"/>
            <a:chExt cx="5035" cy="3974"/>
          </a:xfrm>
        </p:grpSpPr>
        <p:sp>
          <p:nvSpPr>
            <p:cNvPr id="41987" name="AutoShape 3"/>
            <p:cNvSpPr>
              <a:spLocks noChangeArrowheads="1"/>
            </p:cNvSpPr>
            <p:nvPr/>
          </p:nvSpPr>
          <p:spPr bwMode="auto">
            <a:xfrm>
              <a:off x="113" y="300"/>
              <a:ext cx="953" cy="318"/>
            </a:xfrm>
            <a:prstGeom prst="cube">
              <a:avLst>
                <a:gd name="adj" fmla="val 36278"/>
              </a:avLst>
            </a:prstGeom>
            <a:gradFill rotWithShape="1">
              <a:gsLst>
                <a:gs pos="0">
                  <a:srgbClr val="FF9900"/>
                </a:gs>
                <a:gs pos="100000">
                  <a:schemeClr val="bg1"/>
                </a:gs>
              </a:gsLst>
              <a:lin ang="0" scaled="1"/>
            </a:gra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1988" name="Oval 4"/>
            <p:cNvSpPr>
              <a:spLocks noChangeArrowheads="1"/>
            </p:cNvSpPr>
            <p:nvPr/>
          </p:nvSpPr>
          <p:spPr bwMode="auto">
            <a:xfrm>
              <a:off x="975" y="436"/>
              <a:ext cx="46" cy="91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7765" name="AutoShape 5"/>
            <p:cNvSpPr>
              <a:spLocks noChangeArrowheads="1"/>
            </p:cNvSpPr>
            <p:nvPr/>
          </p:nvSpPr>
          <p:spPr bwMode="auto">
            <a:xfrm rot="5400000">
              <a:off x="1338" y="392"/>
              <a:ext cx="407" cy="135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chemeClr val="bg1"/>
                </a:gs>
                <a:gs pos="50000">
                  <a:srgbClr val="84C7CC"/>
                </a:gs>
                <a:gs pos="100000">
                  <a:schemeClr val="bg1"/>
                </a:gs>
              </a:gsLst>
              <a:lin ang="189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41990" name="Line 6"/>
            <p:cNvSpPr>
              <a:spLocks noChangeShapeType="1"/>
            </p:cNvSpPr>
            <p:nvPr/>
          </p:nvSpPr>
          <p:spPr bwMode="auto">
            <a:xfrm>
              <a:off x="1020" y="482"/>
              <a:ext cx="13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7767" name="AutoShape 7"/>
            <p:cNvSpPr>
              <a:spLocks noChangeArrowheads="1"/>
            </p:cNvSpPr>
            <p:nvPr/>
          </p:nvSpPr>
          <p:spPr bwMode="auto">
            <a:xfrm rot="16200000">
              <a:off x="2336" y="300"/>
              <a:ext cx="318" cy="318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chemeClr val="bg1"/>
                </a:gs>
                <a:gs pos="50000">
                  <a:srgbClr val="45A0A7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grpSp>
          <p:nvGrpSpPr>
            <p:cNvPr id="41992" name="Group 8"/>
            <p:cNvGrpSpPr>
              <a:grpSpLocks/>
            </p:cNvGrpSpPr>
            <p:nvPr/>
          </p:nvGrpSpPr>
          <p:grpSpPr bwMode="auto">
            <a:xfrm>
              <a:off x="3515" y="300"/>
              <a:ext cx="408" cy="590"/>
              <a:chOff x="3515" y="300"/>
              <a:chExt cx="408" cy="726"/>
            </a:xfrm>
          </p:grpSpPr>
          <p:sp>
            <p:nvSpPr>
              <p:cNvPr id="117769" name="AutoShape 9"/>
              <p:cNvSpPr>
                <a:spLocks noChangeArrowheads="1"/>
              </p:cNvSpPr>
              <p:nvPr/>
            </p:nvSpPr>
            <p:spPr bwMode="auto">
              <a:xfrm rot="16200000">
                <a:off x="3535" y="275"/>
                <a:ext cx="368" cy="408"/>
              </a:xfrm>
              <a:prstGeom prst="can">
                <a:avLst>
                  <a:gd name="adj" fmla="val 41321"/>
                </a:avLst>
              </a:prstGeom>
              <a:gradFill rotWithShape="1">
                <a:gsLst>
                  <a:gs pos="0">
                    <a:schemeClr val="accent1"/>
                  </a:gs>
                  <a:gs pos="50000">
                    <a:schemeClr val="tx1"/>
                  </a:gs>
                  <a:gs pos="100000">
                    <a:schemeClr val="accent1"/>
                  </a:gs>
                </a:gsLst>
                <a:lin ang="2700000" scaled="1"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42027" name="Line 10"/>
              <p:cNvSpPr>
                <a:spLocks noChangeShapeType="1"/>
              </p:cNvSpPr>
              <p:nvPr/>
            </p:nvSpPr>
            <p:spPr bwMode="auto">
              <a:xfrm>
                <a:off x="3742" y="663"/>
                <a:ext cx="0" cy="363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117771" name="AutoShape 11"/>
            <p:cNvSpPr>
              <a:spLocks noChangeArrowheads="1"/>
            </p:cNvSpPr>
            <p:nvPr/>
          </p:nvSpPr>
          <p:spPr bwMode="auto">
            <a:xfrm>
              <a:off x="2290" y="1162"/>
              <a:ext cx="453" cy="137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chemeClr val="bg1"/>
                </a:gs>
                <a:gs pos="50000">
                  <a:srgbClr val="84C7CC"/>
                </a:gs>
                <a:gs pos="100000">
                  <a:schemeClr val="bg1"/>
                </a:gs>
              </a:gsLst>
              <a:lin ang="189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41994" name="Line 12"/>
            <p:cNvSpPr>
              <a:spLocks noChangeShapeType="1"/>
            </p:cNvSpPr>
            <p:nvPr/>
          </p:nvSpPr>
          <p:spPr bwMode="auto">
            <a:xfrm>
              <a:off x="2517" y="618"/>
              <a:ext cx="0" cy="26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7773" name="AutoShape 13"/>
            <p:cNvSpPr>
              <a:spLocks noChangeArrowheads="1"/>
            </p:cNvSpPr>
            <p:nvPr/>
          </p:nvSpPr>
          <p:spPr bwMode="auto">
            <a:xfrm rot="16200000">
              <a:off x="2337" y="1797"/>
              <a:ext cx="316" cy="318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chemeClr val="bg1"/>
                </a:gs>
                <a:gs pos="50000">
                  <a:srgbClr val="45A0A7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grpSp>
          <p:nvGrpSpPr>
            <p:cNvPr id="41996" name="Group 14"/>
            <p:cNvGrpSpPr>
              <a:grpSpLocks/>
            </p:cNvGrpSpPr>
            <p:nvPr/>
          </p:nvGrpSpPr>
          <p:grpSpPr bwMode="auto">
            <a:xfrm>
              <a:off x="340" y="1797"/>
              <a:ext cx="363" cy="589"/>
              <a:chOff x="3606" y="2115"/>
              <a:chExt cx="408" cy="726"/>
            </a:xfrm>
          </p:grpSpPr>
          <p:sp>
            <p:nvSpPr>
              <p:cNvPr id="117775" name="AutoShape 15"/>
              <p:cNvSpPr>
                <a:spLocks noChangeArrowheads="1"/>
              </p:cNvSpPr>
              <p:nvPr/>
            </p:nvSpPr>
            <p:spPr bwMode="auto">
              <a:xfrm rot="27000000">
                <a:off x="3628" y="2095"/>
                <a:ext cx="363" cy="404"/>
              </a:xfrm>
              <a:prstGeom prst="can">
                <a:avLst>
                  <a:gd name="adj" fmla="val 41321"/>
                </a:avLst>
              </a:prstGeom>
              <a:gradFill rotWithShape="1">
                <a:gsLst>
                  <a:gs pos="0">
                    <a:schemeClr val="accent1"/>
                  </a:gs>
                  <a:gs pos="50000">
                    <a:schemeClr val="tx1"/>
                  </a:gs>
                  <a:gs pos="100000">
                    <a:schemeClr val="accent1"/>
                  </a:gs>
                </a:gsLst>
                <a:lin ang="2700000" scaled="1"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42025" name="Line 16"/>
              <p:cNvSpPr>
                <a:spLocks noChangeShapeType="1"/>
              </p:cNvSpPr>
              <p:nvPr/>
            </p:nvSpPr>
            <p:spPr bwMode="auto">
              <a:xfrm rot="10800000">
                <a:off x="3787" y="2478"/>
                <a:ext cx="0" cy="363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41997" name="Line 17"/>
            <p:cNvSpPr>
              <a:spLocks noChangeShapeType="1"/>
            </p:cNvSpPr>
            <p:nvPr/>
          </p:nvSpPr>
          <p:spPr bwMode="auto">
            <a:xfrm>
              <a:off x="612" y="1933"/>
              <a:ext cx="17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7778" name="AutoShape 18"/>
            <p:cNvSpPr>
              <a:spLocks noChangeArrowheads="1"/>
            </p:cNvSpPr>
            <p:nvPr/>
          </p:nvSpPr>
          <p:spPr bwMode="auto">
            <a:xfrm>
              <a:off x="2290" y="2614"/>
              <a:ext cx="453" cy="137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chemeClr val="bg1"/>
                </a:gs>
                <a:gs pos="50000">
                  <a:srgbClr val="84C7CC"/>
                </a:gs>
                <a:gs pos="100000">
                  <a:schemeClr val="bg1"/>
                </a:gs>
              </a:gsLst>
              <a:lin ang="189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117779" name="AutoShape 19"/>
            <p:cNvSpPr>
              <a:spLocks noChangeArrowheads="1"/>
            </p:cNvSpPr>
            <p:nvPr/>
          </p:nvSpPr>
          <p:spPr bwMode="auto">
            <a:xfrm>
              <a:off x="2290" y="3249"/>
              <a:ext cx="453" cy="134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chemeClr val="bg1"/>
                </a:gs>
                <a:gs pos="50000">
                  <a:srgbClr val="84C7CC"/>
                </a:gs>
                <a:gs pos="100000">
                  <a:schemeClr val="bg1"/>
                </a:gs>
              </a:gsLst>
              <a:lin ang="189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sp>
          <p:nvSpPr>
            <p:cNvPr id="42000" name="AutoShape 20"/>
            <p:cNvSpPr>
              <a:spLocks noChangeArrowheads="1"/>
            </p:cNvSpPr>
            <p:nvPr/>
          </p:nvSpPr>
          <p:spPr bwMode="auto">
            <a:xfrm>
              <a:off x="2426" y="3702"/>
              <a:ext cx="182" cy="4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0C0C0"/>
                </a:gs>
                <a:gs pos="50000">
                  <a:srgbClr val="FFFF99"/>
                </a:gs>
                <a:gs pos="100000">
                  <a:srgbClr val="C0C0C0"/>
                </a:gs>
              </a:gsLst>
              <a:lin ang="189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2001" name="Line 21"/>
            <p:cNvSpPr>
              <a:spLocks noChangeShapeType="1"/>
            </p:cNvSpPr>
            <p:nvPr/>
          </p:nvSpPr>
          <p:spPr bwMode="auto">
            <a:xfrm flipV="1">
              <a:off x="2245" y="728"/>
              <a:ext cx="544" cy="3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lg" len="lg"/>
              <a:tailEnd type="arrow" w="lg" len="lg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002" name="Line 22"/>
            <p:cNvSpPr>
              <a:spLocks noChangeShapeType="1"/>
            </p:cNvSpPr>
            <p:nvPr/>
          </p:nvSpPr>
          <p:spPr bwMode="auto">
            <a:xfrm flipV="1">
              <a:off x="1701" y="353"/>
              <a:ext cx="453" cy="2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lg" len="lg"/>
              <a:tailEnd type="arrow" w="lg" len="lg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003" name="Line 23"/>
            <p:cNvSpPr>
              <a:spLocks noChangeShapeType="1"/>
            </p:cNvSpPr>
            <p:nvPr/>
          </p:nvSpPr>
          <p:spPr bwMode="auto">
            <a:xfrm>
              <a:off x="1927" y="210"/>
              <a:ext cx="0" cy="5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lg" len="lg"/>
              <a:tailEnd type="arrow" w="lg" len="lg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004" name="Line 24"/>
            <p:cNvSpPr>
              <a:spLocks noChangeShapeType="1"/>
            </p:cNvSpPr>
            <p:nvPr/>
          </p:nvSpPr>
          <p:spPr bwMode="auto">
            <a:xfrm>
              <a:off x="3061" y="210"/>
              <a:ext cx="0" cy="5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lg" len="lg"/>
              <a:tailEnd type="arrow" w="lg" len="lg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005" name="Line 25"/>
            <p:cNvSpPr>
              <a:spLocks noChangeShapeType="1"/>
            </p:cNvSpPr>
            <p:nvPr/>
          </p:nvSpPr>
          <p:spPr bwMode="auto">
            <a:xfrm>
              <a:off x="2245" y="1434"/>
              <a:ext cx="499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lg" len="lg"/>
              <a:tailEnd type="arrow" w="lg" len="lg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006" name="Line 26"/>
            <p:cNvSpPr>
              <a:spLocks noChangeShapeType="1"/>
            </p:cNvSpPr>
            <p:nvPr/>
          </p:nvSpPr>
          <p:spPr bwMode="auto">
            <a:xfrm>
              <a:off x="1474" y="1661"/>
              <a:ext cx="0" cy="5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lg" len="lg"/>
              <a:tailEnd type="arrow" w="lg" len="lg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007" name="Line 27"/>
            <p:cNvSpPr>
              <a:spLocks noChangeShapeType="1"/>
            </p:cNvSpPr>
            <p:nvPr/>
          </p:nvSpPr>
          <p:spPr bwMode="auto">
            <a:xfrm>
              <a:off x="2245" y="2205"/>
              <a:ext cx="499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lg" len="lg"/>
              <a:tailEnd type="arrow" w="lg" len="lg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008" name="Arc 28"/>
            <p:cNvSpPr>
              <a:spLocks/>
            </p:cNvSpPr>
            <p:nvPr/>
          </p:nvSpPr>
          <p:spPr bwMode="auto">
            <a:xfrm>
              <a:off x="2338" y="2887"/>
              <a:ext cx="373" cy="180"/>
            </a:xfrm>
            <a:custGeom>
              <a:avLst/>
              <a:gdLst>
                <a:gd name="T0" fmla="*/ 0 w 39321"/>
                <a:gd name="T1" fmla="*/ 0 h 43200"/>
                <a:gd name="T2" fmla="*/ 0 w 39321"/>
                <a:gd name="T3" fmla="*/ 0 h 43200"/>
                <a:gd name="T4" fmla="*/ 0 w 39321"/>
                <a:gd name="T5" fmla="*/ 0 h 43200"/>
                <a:gd name="T6" fmla="*/ 0 60000 65536"/>
                <a:gd name="T7" fmla="*/ 0 60000 65536"/>
                <a:gd name="T8" fmla="*/ 0 60000 65536"/>
                <a:gd name="T9" fmla="*/ 0 w 39321"/>
                <a:gd name="T10" fmla="*/ 0 h 43200"/>
                <a:gd name="T11" fmla="*/ 39321 w 39321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321" h="43200" fill="none" extrusionOk="0">
                  <a:moveTo>
                    <a:pt x="39321" y="33950"/>
                  </a:moveTo>
                  <a:cubicBezTo>
                    <a:pt x="35282" y="39745"/>
                    <a:pt x="28664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922" y="-1"/>
                    <a:pt x="30146" y="1297"/>
                    <a:pt x="33724" y="3723"/>
                  </a:cubicBezTo>
                </a:path>
                <a:path w="39321" h="43200" stroke="0" extrusionOk="0">
                  <a:moveTo>
                    <a:pt x="39321" y="33950"/>
                  </a:moveTo>
                  <a:cubicBezTo>
                    <a:pt x="35282" y="39745"/>
                    <a:pt x="28664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922" y="-1"/>
                    <a:pt x="30146" y="1297"/>
                    <a:pt x="33724" y="3723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lg" len="lg"/>
              <a:tailEnd type="none" w="lg" len="lg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2009" name="Line 29"/>
            <p:cNvSpPr>
              <a:spLocks noChangeShapeType="1"/>
            </p:cNvSpPr>
            <p:nvPr/>
          </p:nvSpPr>
          <p:spPr bwMode="auto">
            <a:xfrm>
              <a:off x="2653" y="482"/>
              <a:ext cx="9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010" name="Line 30"/>
            <p:cNvSpPr>
              <a:spLocks noChangeShapeType="1"/>
            </p:cNvSpPr>
            <p:nvPr/>
          </p:nvSpPr>
          <p:spPr bwMode="auto">
            <a:xfrm flipV="1">
              <a:off x="1020" y="346"/>
              <a:ext cx="454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011" name="Line 31"/>
            <p:cNvSpPr>
              <a:spLocks noChangeShapeType="1"/>
            </p:cNvSpPr>
            <p:nvPr/>
          </p:nvSpPr>
          <p:spPr bwMode="auto">
            <a:xfrm>
              <a:off x="1020" y="482"/>
              <a:ext cx="454" cy="1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012" name="Line 32"/>
            <p:cNvSpPr>
              <a:spLocks noChangeShapeType="1"/>
            </p:cNvSpPr>
            <p:nvPr/>
          </p:nvSpPr>
          <p:spPr bwMode="auto">
            <a:xfrm>
              <a:off x="1066" y="482"/>
              <a:ext cx="408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013" name="Line 33"/>
            <p:cNvSpPr>
              <a:spLocks noChangeShapeType="1"/>
            </p:cNvSpPr>
            <p:nvPr/>
          </p:nvSpPr>
          <p:spPr bwMode="auto">
            <a:xfrm flipV="1">
              <a:off x="1066" y="391"/>
              <a:ext cx="408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42014" name="Group 34"/>
            <p:cNvGrpSpPr>
              <a:grpSpLocks/>
            </p:cNvGrpSpPr>
            <p:nvPr/>
          </p:nvGrpSpPr>
          <p:grpSpPr bwMode="auto">
            <a:xfrm>
              <a:off x="2472" y="3430"/>
              <a:ext cx="90" cy="272"/>
              <a:chOff x="2472" y="3430"/>
              <a:chExt cx="90" cy="363"/>
            </a:xfrm>
          </p:grpSpPr>
          <p:sp>
            <p:nvSpPr>
              <p:cNvPr id="42021" name="Line 35"/>
              <p:cNvSpPr>
                <a:spLocks noChangeShapeType="1"/>
              </p:cNvSpPr>
              <p:nvPr/>
            </p:nvSpPr>
            <p:spPr bwMode="auto">
              <a:xfrm>
                <a:off x="2472" y="3430"/>
                <a:ext cx="0" cy="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2022" name="Line 36"/>
              <p:cNvSpPr>
                <a:spLocks noChangeShapeType="1"/>
              </p:cNvSpPr>
              <p:nvPr/>
            </p:nvSpPr>
            <p:spPr bwMode="auto">
              <a:xfrm>
                <a:off x="2517" y="3430"/>
                <a:ext cx="0" cy="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2023" name="Line 37"/>
              <p:cNvSpPr>
                <a:spLocks noChangeShapeType="1"/>
              </p:cNvSpPr>
              <p:nvPr/>
            </p:nvSpPr>
            <p:spPr bwMode="auto">
              <a:xfrm>
                <a:off x="2562" y="3430"/>
                <a:ext cx="0" cy="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42015" name="Text Box 38"/>
            <p:cNvSpPr txBox="1">
              <a:spLocks noChangeArrowheads="1"/>
            </p:cNvSpPr>
            <p:nvPr/>
          </p:nvSpPr>
          <p:spPr bwMode="auto">
            <a:xfrm>
              <a:off x="3969" y="345"/>
              <a:ext cx="1179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 b="1">
                  <a:solidFill>
                    <a:srgbClr val="0000FF"/>
                  </a:solidFill>
                </a:rPr>
                <a:t>Power meter</a:t>
              </a:r>
            </a:p>
          </p:txBody>
        </p:sp>
        <p:sp>
          <p:nvSpPr>
            <p:cNvPr id="42016" name="Text Box 39"/>
            <p:cNvSpPr txBox="1">
              <a:spLocks noChangeArrowheads="1"/>
            </p:cNvSpPr>
            <p:nvPr/>
          </p:nvSpPr>
          <p:spPr bwMode="auto">
            <a:xfrm>
              <a:off x="2746" y="1841"/>
              <a:ext cx="1132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 b="1">
                  <a:solidFill>
                    <a:srgbClr val="0000FF"/>
                  </a:solidFill>
                </a:rPr>
                <a:t>polarizer</a:t>
              </a:r>
            </a:p>
          </p:txBody>
        </p:sp>
        <p:sp>
          <p:nvSpPr>
            <p:cNvPr id="42017" name="Text Box 40"/>
            <p:cNvSpPr txBox="1">
              <a:spLocks noChangeArrowheads="1"/>
            </p:cNvSpPr>
            <p:nvPr/>
          </p:nvSpPr>
          <p:spPr bwMode="auto">
            <a:xfrm>
              <a:off x="2789" y="3202"/>
              <a:ext cx="154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 b="1">
                  <a:solidFill>
                    <a:srgbClr val="0000FF"/>
                  </a:solidFill>
                </a:rPr>
                <a:t>Beam expander</a:t>
              </a:r>
            </a:p>
          </p:txBody>
        </p:sp>
        <p:sp>
          <p:nvSpPr>
            <p:cNvPr id="42018" name="Text Box 41"/>
            <p:cNvSpPr txBox="1">
              <a:spLocks noChangeArrowheads="1"/>
            </p:cNvSpPr>
            <p:nvPr/>
          </p:nvSpPr>
          <p:spPr bwMode="auto">
            <a:xfrm>
              <a:off x="2654" y="3792"/>
              <a:ext cx="1269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 b="1">
                  <a:solidFill>
                    <a:srgbClr val="0000FF"/>
                  </a:solidFill>
                </a:rPr>
                <a:t>target cell</a:t>
              </a:r>
            </a:p>
          </p:txBody>
        </p:sp>
        <p:sp>
          <p:nvSpPr>
            <p:cNvPr id="42019" name="Text Box 42"/>
            <p:cNvSpPr txBox="1">
              <a:spLocks noChangeArrowheads="1"/>
            </p:cNvSpPr>
            <p:nvPr/>
          </p:nvSpPr>
          <p:spPr bwMode="auto">
            <a:xfrm>
              <a:off x="2835" y="1118"/>
              <a:ext cx="363" cy="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b="1">
                  <a:solidFill>
                    <a:srgbClr val="0000FF"/>
                  </a:solidFill>
                  <a:latin typeface="Symbol" pitchFamily="18" charset="2"/>
                </a:rPr>
                <a:t>l/2</a:t>
              </a:r>
            </a:p>
          </p:txBody>
        </p:sp>
        <p:sp>
          <p:nvSpPr>
            <p:cNvPr id="42020" name="Text Box 43"/>
            <p:cNvSpPr txBox="1">
              <a:spLocks noChangeArrowheads="1"/>
            </p:cNvSpPr>
            <p:nvPr/>
          </p:nvSpPr>
          <p:spPr bwMode="auto">
            <a:xfrm>
              <a:off x="2881" y="2568"/>
              <a:ext cx="362" cy="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b="1">
                  <a:solidFill>
                    <a:srgbClr val="0000FF"/>
                  </a:solidFill>
                  <a:latin typeface="Symbol" pitchFamily="18" charset="2"/>
                </a:rPr>
                <a:t>l/4</a:t>
              </a:r>
            </a:p>
          </p:txBody>
        </p:sp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title"/>
          </p:nvPr>
        </p:nvSpPr>
        <p:spPr>
          <a:xfrm>
            <a:off x="827088" y="2060575"/>
            <a:ext cx="7993062" cy="1296988"/>
          </a:xfrm>
        </p:spPr>
        <p:txBody>
          <a:bodyPr/>
          <a:lstStyle/>
          <a:p>
            <a:pPr algn="ctr" eaLnBrk="1" hangingPunct="1"/>
            <a:r>
              <a:rPr lang="en-US" altLang="ko-KR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Supported by NSF, DOE, NIH, State of Indiana</a:t>
            </a:r>
            <a:r>
              <a:rPr lang="en-US" altLang="ko-KR" sz="2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ko-KR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ko-KR" sz="2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ko-KR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ko-KR" sz="2800" b="1" smtClean="0">
                <a:latin typeface="Times New Roman" pitchFamily="18" charset="0"/>
                <a:cs typeface="Times New Roman" pitchFamily="18" charset="0"/>
              </a:rPr>
              <a:t>Research Programs</a:t>
            </a:r>
          </a:p>
        </p:txBody>
      </p:sp>
      <p:sp>
        <p:nvSpPr>
          <p:cNvPr id="6147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3479800"/>
            <a:ext cx="3810000" cy="2635250"/>
          </a:xfrm>
        </p:spPr>
        <p:txBody>
          <a:bodyPr/>
          <a:lstStyle/>
          <a:p>
            <a:pPr lvl="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1980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500" b="1" smtClean="0">
                <a:latin typeface="Times New Roman" pitchFamily="18" charset="0"/>
                <a:cs typeface="Times New Roman" pitchFamily="18" charset="0"/>
              </a:rPr>
              <a:t>Nuclear Science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500" b="1" smtClean="0">
                <a:latin typeface="Times New Roman" pitchFamily="18" charset="0"/>
                <a:cs typeface="Times New Roman" pitchFamily="18" charset="0"/>
              </a:rPr>
              <a:t>Accelerator Science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500" b="1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32363" y="3068638"/>
            <a:ext cx="3810000" cy="2952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ko-KR" sz="2500" b="1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lvl="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2000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500" b="1" smtClean="0">
                <a:latin typeface="Times New Roman" pitchFamily="18" charset="0"/>
                <a:cs typeface="Times New Roman" pitchFamily="18" charset="0"/>
              </a:rPr>
              <a:t>Accelerator Science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500" b="1" smtClean="0">
                <a:latin typeface="Times New Roman" pitchFamily="18" charset="0"/>
                <a:cs typeface="Times New Roman" pitchFamily="18" charset="0"/>
              </a:rPr>
              <a:t>Material Science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500" b="1" smtClean="0">
                <a:latin typeface="Times New Roman" pitchFamily="18" charset="0"/>
                <a:cs typeface="Times New Roman" pitchFamily="18" charset="0"/>
              </a:rPr>
              <a:t>Medical Application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500" b="1" smtClean="0">
                <a:latin typeface="Times New Roman" pitchFamily="18" charset="0"/>
                <a:cs typeface="Times New Roman" pitchFamily="18" charset="0"/>
              </a:rPr>
              <a:t>Nuclear Science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500" b="1" smtClean="0">
                <a:latin typeface="Times New Roman" pitchFamily="18" charset="0"/>
                <a:cs typeface="Times New Roman" pitchFamily="18" charset="0"/>
              </a:rPr>
              <a:t>Radiation Effects</a:t>
            </a:r>
          </a:p>
        </p:txBody>
      </p:sp>
      <p:pic>
        <p:nvPicPr>
          <p:cNvPr id="6149" name="Picture 6" descr="indiana_uni_crop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276600" y="314325"/>
            <a:ext cx="2303463" cy="138588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oils7_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009775"/>
            <a:ext cx="585787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disposi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1981200"/>
            <a:ext cx="3884612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898525" y="2420938"/>
            <a:ext cx="7345363" cy="2303462"/>
            <a:chOff x="566" y="1525"/>
            <a:chExt cx="4627" cy="1451"/>
          </a:xfrm>
        </p:grpSpPr>
        <p:grpSp>
          <p:nvGrpSpPr>
            <p:cNvPr id="45059" name="Group 3"/>
            <p:cNvGrpSpPr>
              <a:grpSpLocks/>
            </p:cNvGrpSpPr>
            <p:nvPr/>
          </p:nvGrpSpPr>
          <p:grpSpPr bwMode="auto">
            <a:xfrm>
              <a:off x="566" y="1525"/>
              <a:ext cx="1361" cy="1360"/>
              <a:chOff x="385" y="1525"/>
              <a:chExt cx="1361" cy="1360"/>
            </a:xfrm>
          </p:grpSpPr>
          <p:sp>
            <p:nvSpPr>
              <p:cNvPr id="45108" name="Rectangle 4"/>
              <p:cNvSpPr>
                <a:spLocks noChangeArrowheads="1"/>
              </p:cNvSpPr>
              <p:nvPr/>
            </p:nvSpPr>
            <p:spPr bwMode="auto">
              <a:xfrm>
                <a:off x="385" y="1888"/>
                <a:ext cx="1032" cy="99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45109" name="Group 5"/>
              <p:cNvGrpSpPr>
                <a:grpSpLocks/>
              </p:cNvGrpSpPr>
              <p:nvPr/>
            </p:nvGrpSpPr>
            <p:grpSpPr bwMode="auto">
              <a:xfrm rot="-10338658">
                <a:off x="1066" y="1979"/>
                <a:ext cx="220" cy="276"/>
                <a:chOff x="1292" y="3339"/>
                <a:chExt cx="220" cy="276"/>
              </a:xfrm>
            </p:grpSpPr>
            <p:sp>
              <p:nvSpPr>
                <p:cNvPr id="45143" name="Oval 6"/>
                <p:cNvSpPr>
                  <a:spLocks noChangeArrowheads="1"/>
                </p:cNvSpPr>
                <p:nvPr/>
              </p:nvSpPr>
              <p:spPr bwMode="auto">
                <a:xfrm rot="-1274491">
                  <a:off x="1320" y="3387"/>
                  <a:ext cx="136" cy="13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AAFF"/>
                    </a:gs>
                    <a:gs pos="100000">
                      <a:srgbClr val="0000FF">
                        <a:alpha val="71999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5144" name="Line 7"/>
                <p:cNvSpPr>
                  <a:spLocks noChangeShapeType="1"/>
                </p:cNvSpPr>
                <p:nvPr/>
              </p:nvSpPr>
              <p:spPr bwMode="auto">
                <a:xfrm rot="-1274491">
                  <a:off x="1453" y="3493"/>
                  <a:ext cx="59" cy="12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lg" len="lg"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5145" name="Line 8"/>
                <p:cNvSpPr>
                  <a:spLocks noChangeShapeType="1"/>
                </p:cNvSpPr>
                <p:nvPr/>
              </p:nvSpPr>
              <p:spPr bwMode="auto">
                <a:xfrm>
                  <a:off x="1292" y="3339"/>
                  <a:ext cx="46" cy="4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45110" name="Group 9"/>
              <p:cNvGrpSpPr>
                <a:grpSpLocks/>
              </p:cNvGrpSpPr>
              <p:nvPr/>
            </p:nvGrpSpPr>
            <p:grpSpPr bwMode="auto">
              <a:xfrm rot="7956886">
                <a:off x="776" y="1570"/>
                <a:ext cx="220" cy="276"/>
                <a:chOff x="2744" y="3521"/>
                <a:chExt cx="220" cy="276"/>
              </a:xfrm>
            </p:grpSpPr>
            <p:sp>
              <p:nvSpPr>
                <p:cNvPr id="45140" name="Oval 10"/>
                <p:cNvSpPr>
                  <a:spLocks noChangeArrowheads="1"/>
                </p:cNvSpPr>
                <p:nvPr/>
              </p:nvSpPr>
              <p:spPr bwMode="auto">
                <a:xfrm rot="-1274491">
                  <a:off x="2772" y="3569"/>
                  <a:ext cx="136" cy="13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CDCDC"/>
                    </a:gs>
                    <a:gs pos="100000">
                      <a:srgbClr val="969696">
                        <a:alpha val="71999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5141" name="Line 11"/>
                <p:cNvSpPr>
                  <a:spLocks noChangeShapeType="1"/>
                </p:cNvSpPr>
                <p:nvPr/>
              </p:nvSpPr>
              <p:spPr bwMode="auto">
                <a:xfrm rot="-1274491">
                  <a:off x="2905" y="3675"/>
                  <a:ext cx="59" cy="12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lg" len="lg"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5142" name="Line 12"/>
                <p:cNvSpPr>
                  <a:spLocks noChangeShapeType="1"/>
                </p:cNvSpPr>
                <p:nvPr/>
              </p:nvSpPr>
              <p:spPr bwMode="auto">
                <a:xfrm>
                  <a:off x="2744" y="3521"/>
                  <a:ext cx="46" cy="4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45111" name="Group 13"/>
              <p:cNvGrpSpPr>
                <a:grpSpLocks/>
              </p:cNvGrpSpPr>
              <p:nvPr/>
            </p:nvGrpSpPr>
            <p:grpSpPr bwMode="auto">
              <a:xfrm rot="-4180227">
                <a:off x="1184" y="1570"/>
                <a:ext cx="220" cy="276"/>
                <a:chOff x="2336" y="4044"/>
                <a:chExt cx="220" cy="276"/>
              </a:xfrm>
            </p:grpSpPr>
            <p:sp>
              <p:nvSpPr>
                <p:cNvPr id="45137" name="Oval 14"/>
                <p:cNvSpPr>
                  <a:spLocks noChangeArrowheads="1"/>
                </p:cNvSpPr>
                <p:nvPr/>
              </p:nvSpPr>
              <p:spPr bwMode="auto">
                <a:xfrm rot="-1274491">
                  <a:off x="2364" y="4092"/>
                  <a:ext cx="136" cy="13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DBBCC"/>
                    </a:gs>
                    <a:gs pos="100000">
                      <a:srgbClr val="993366">
                        <a:alpha val="71999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5138" name="Line 15"/>
                <p:cNvSpPr>
                  <a:spLocks noChangeShapeType="1"/>
                </p:cNvSpPr>
                <p:nvPr/>
              </p:nvSpPr>
              <p:spPr bwMode="auto">
                <a:xfrm rot="-1274491">
                  <a:off x="2497" y="4198"/>
                  <a:ext cx="59" cy="12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lg" len="lg"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5139" name="Line 16"/>
                <p:cNvSpPr>
                  <a:spLocks noChangeShapeType="1"/>
                </p:cNvSpPr>
                <p:nvPr/>
              </p:nvSpPr>
              <p:spPr bwMode="auto">
                <a:xfrm>
                  <a:off x="2336" y="4044"/>
                  <a:ext cx="46" cy="4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45112" name="Group 17"/>
              <p:cNvGrpSpPr>
                <a:grpSpLocks/>
              </p:cNvGrpSpPr>
              <p:nvPr/>
            </p:nvGrpSpPr>
            <p:grpSpPr bwMode="auto">
              <a:xfrm rot="4059759">
                <a:off x="1094" y="2450"/>
                <a:ext cx="220" cy="276"/>
                <a:chOff x="4150" y="3702"/>
                <a:chExt cx="220" cy="276"/>
              </a:xfrm>
            </p:grpSpPr>
            <p:sp>
              <p:nvSpPr>
                <p:cNvPr id="45134" name="Oval 18"/>
                <p:cNvSpPr>
                  <a:spLocks noChangeArrowheads="1"/>
                </p:cNvSpPr>
                <p:nvPr/>
              </p:nvSpPr>
              <p:spPr bwMode="auto">
                <a:xfrm rot="-1274491">
                  <a:off x="4178" y="3750"/>
                  <a:ext cx="136" cy="13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BBDDCC"/>
                    </a:gs>
                    <a:gs pos="100000">
                      <a:srgbClr val="339966">
                        <a:alpha val="71999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5135" name="Line 19"/>
                <p:cNvSpPr>
                  <a:spLocks noChangeShapeType="1"/>
                </p:cNvSpPr>
                <p:nvPr/>
              </p:nvSpPr>
              <p:spPr bwMode="auto">
                <a:xfrm rot="-1274491">
                  <a:off x="4311" y="3856"/>
                  <a:ext cx="59" cy="12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lg" len="lg"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5136" name="Line 20"/>
                <p:cNvSpPr>
                  <a:spLocks noChangeShapeType="1"/>
                </p:cNvSpPr>
                <p:nvPr/>
              </p:nvSpPr>
              <p:spPr bwMode="auto">
                <a:xfrm>
                  <a:off x="4150" y="3702"/>
                  <a:ext cx="46" cy="4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45113" name="Group 21"/>
              <p:cNvGrpSpPr>
                <a:grpSpLocks/>
              </p:cNvGrpSpPr>
              <p:nvPr/>
            </p:nvGrpSpPr>
            <p:grpSpPr bwMode="auto">
              <a:xfrm rot="1552110">
                <a:off x="573" y="1979"/>
                <a:ext cx="220" cy="276"/>
                <a:chOff x="3470" y="3612"/>
                <a:chExt cx="220" cy="276"/>
              </a:xfrm>
            </p:grpSpPr>
            <p:sp>
              <p:nvSpPr>
                <p:cNvPr id="45131" name="Oval 22"/>
                <p:cNvSpPr>
                  <a:spLocks noChangeArrowheads="1"/>
                </p:cNvSpPr>
                <p:nvPr/>
              </p:nvSpPr>
              <p:spPr bwMode="auto">
                <a:xfrm rot="-1274491">
                  <a:off x="3498" y="3660"/>
                  <a:ext cx="136" cy="13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AA"/>
                    </a:gs>
                    <a:gs pos="100000">
                      <a:srgbClr val="FF6600">
                        <a:alpha val="71999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5132" name="Line 23"/>
                <p:cNvSpPr>
                  <a:spLocks noChangeShapeType="1"/>
                </p:cNvSpPr>
                <p:nvPr/>
              </p:nvSpPr>
              <p:spPr bwMode="auto">
                <a:xfrm rot="-1274491">
                  <a:off x="3631" y="3766"/>
                  <a:ext cx="59" cy="12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lg" len="lg"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5133" name="Line 24"/>
                <p:cNvSpPr>
                  <a:spLocks noChangeShapeType="1"/>
                </p:cNvSpPr>
                <p:nvPr/>
              </p:nvSpPr>
              <p:spPr bwMode="auto">
                <a:xfrm>
                  <a:off x="3470" y="3612"/>
                  <a:ext cx="46" cy="4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45114" name="Group 25"/>
              <p:cNvGrpSpPr>
                <a:grpSpLocks/>
              </p:cNvGrpSpPr>
              <p:nvPr/>
            </p:nvGrpSpPr>
            <p:grpSpPr bwMode="auto">
              <a:xfrm rot="-10430417">
                <a:off x="476" y="2478"/>
                <a:ext cx="220" cy="276"/>
                <a:chOff x="5012" y="3566"/>
                <a:chExt cx="220" cy="276"/>
              </a:xfrm>
            </p:grpSpPr>
            <p:sp>
              <p:nvSpPr>
                <p:cNvPr id="45128" name="Oval 26"/>
                <p:cNvSpPr>
                  <a:spLocks noChangeArrowheads="1"/>
                </p:cNvSpPr>
                <p:nvPr/>
              </p:nvSpPr>
              <p:spPr bwMode="auto">
                <a:xfrm rot="-1274491">
                  <a:off x="5040" y="3614"/>
                  <a:ext cx="136" cy="13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AAAA"/>
                    </a:gs>
                    <a:gs pos="100000">
                      <a:srgbClr val="FF0000">
                        <a:alpha val="71999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5129" name="Line 27"/>
                <p:cNvSpPr>
                  <a:spLocks noChangeShapeType="1"/>
                </p:cNvSpPr>
                <p:nvPr/>
              </p:nvSpPr>
              <p:spPr bwMode="auto">
                <a:xfrm rot="-1274491">
                  <a:off x="5173" y="3720"/>
                  <a:ext cx="59" cy="12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lg" len="lg"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5130" name="Line 28"/>
                <p:cNvSpPr>
                  <a:spLocks noChangeShapeType="1"/>
                </p:cNvSpPr>
                <p:nvPr/>
              </p:nvSpPr>
              <p:spPr bwMode="auto">
                <a:xfrm>
                  <a:off x="5012" y="3566"/>
                  <a:ext cx="46" cy="4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45115" name="Group 29"/>
              <p:cNvGrpSpPr>
                <a:grpSpLocks/>
              </p:cNvGrpSpPr>
              <p:nvPr/>
            </p:nvGrpSpPr>
            <p:grpSpPr bwMode="auto">
              <a:xfrm rot="-5400000">
                <a:off x="772" y="2317"/>
                <a:ext cx="219" cy="267"/>
                <a:chOff x="4694" y="2160"/>
                <a:chExt cx="220" cy="276"/>
              </a:xfrm>
            </p:grpSpPr>
            <p:sp>
              <p:nvSpPr>
                <p:cNvPr id="45125" name="Oval 30"/>
                <p:cNvSpPr>
                  <a:spLocks noChangeArrowheads="1"/>
                </p:cNvSpPr>
                <p:nvPr/>
              </p:nvSpPr>
              <p:spPr bwMode="auto">
                <a:xfrm rot="-1274491">
                  <a:off x="4722" y="2208"/>
                  <a:ext cx="136" cy="13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BBEEEE"/>
                    </a:gs>
                    <a:gs pos="100000">
                      <a:srgbClr val="33CCCC">
                        <a:alpha val="71999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5126" name="Line 31"/>
                <p:cNvSpPr>
                  <a:spLocks noChangeShapeType="1"/>
                </p:cNvSpPr>
                <p:nvPr/>
              </p:nvSpPr>
              <p:spPr bwMode="auto">
                <a:xfrm rot="-1274491">
                  <a:off x="4855" y="2314"/>
                  <a:ext cx="59" cy="12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lg" len="lg"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5127" name="Line 32"/>
                <p:cNvSpPr>
                  <a:spLocks noChangeShapeType="1"/>
                </p:cNvSpPr>
                <p:nvPr/>
              </p:nvSpPr>
              <p:spPr bwMode="auto">
                <a:xfrm>
                  <a:off x="4694" y="2160"/>
                  <a:ext cx="46" cy="4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45116" name="Group 33"/>
              <p:cNvGrpSpPr>
                <a:grpSpLocks/>
              </p:cNvGrpSpPr>
              <p:nvPr/>
            </p:nvGrpSpPr>
            <p:grpSpPr bwMode="auto">
              <a:xfrm rot="-5965814">
                <a:off x="1457" y="2041"/>
                <a:ext cx="220" cy="276"/>
                <a:chOff x="5103" y="2205"/>
                <a:chExt cx="220" cy="276"/>
              </a:xfrm>
            </p:grpSpPr>
            <p:sp>
              <p:nvSpPr>
                <p:cNvPr id="45122" name="Oval 34"/>
                <p:cNvSpPr>
                  <a:spLocks noChangeArrowheads="1"/>
                </p:cNvSpPr>
                <p:nvPr/>
              </p:nvSpPr>
              <p:spPr bwMode="auto">
                <a:xfrm rot="-1274491">
                  <a:off x="5131" y="2253"/>
                  <a:ext cx="136" cy="13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DEEAA"/>
                    </a:gs>
                    <a:gs pos="100000">
                      <a:srgbClr val="99CC00">
                        <a:alpha val="71999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5123" name="Line 35"/>
                <p:cNvSpPr>
                  <a:spLocks noChangeShapeType="1"/>
                </p:cNvSpPr>
                <p:nvPr/>
              </p:nvSpPr>
              <p:spPr bwMode="auto">
                <a:xfrm rot="-1274491">
                  <a:off x="5264" y="2359"/>
                  <a:ext cx="59" cy="12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lg" len="lg"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5124" name="Line 36"/>
                <p:cNvSpPr>
                  <a:spLocks noChangeShapeType="1"/>
                </p:cNvSpPr>
                <p:nvPr/>
              </p:nvSpPr>
              <p:spPr bwMode="auto">
                <a:xfrm>
                  <a:off x="5103" y="2205"/>
                  <a:ext cx="46" cy="4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sp>
            <p:nvSpPr>
              <p:cNvPr id="45117" name="Line 37"/>
              <p:cNvSpPr>
                <a:spLocks noChangeShapeType="1"/>
              </p:cNvSpPr>
              <p:nvPr/>
            </p:nvSpPr>
            <p:spPr bwMode="auto">
              <a:xfrm flipH="1">
                <a:off x="385" y="1525"/>
                <a:ext cx="329" cy="36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5118" name="Line 38"/>
              <p:cNvSpPr>
                <a:spLocks noChangeShapeType="1"/>
              </p:cNvSpPr>
              <p:nvPr/>
            </p:nvSpPr>
            <p:spPr bwMode="auto">
              <a:xfrm flipH="1">
                <a:off x="1417" y="1525"/>
                <a:ext cx="329" cy="36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5119" name="Line 39"/>
              <p:cNvSpPr>
                <a:spLocks noChangeShapeType="1"/>
              </p:cNvSpPr>
              <p:nvPr/>
            </p:nvSpPr>
            <p:spPr bwMode="auto">
              <a:xfrm flipH="1">
                <a:off x="1417" y="2522"/>
                <a:ext cx="329" cy="36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5120" name="Line 40"/>
              <p:cNvSpPr>
                <a:spLocks noChangeShapeType="1"/>
              </p:cNvSpPr>
              <p:nvPr/>
            </p:nvSpPr>
            <p:spPr bwMode="auto">
              <a:xfrm>
                <a:off x="714" y="1525"/>
                <a:ext cx="10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5121" name="Line 41"/>
              <p:cNvSpPr>
                <a:spLocks noChangeShapeType="1"/>
              </p:cNvSpPr>
              <p:nvPr/>
            </p:nvSpPr>
            <p:spPr bwMode="auto">
              <a:xfrm flipV="1">
                <a:off x="1746" y="1525"/>
                <a:ext cx="0" cy="99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45060" name="Group 42"/>
            <p:cNvGrpSpPr>
              <a:grpSpLocks/>
            </p:cNvGrpSpPr>
            <p:nvPr/>
          </p:nvGrpSpPr>
          <p:grpSpPr bwMode="auto">
            <a:xfrm>
              <a:off x="2834" y="1525"/>
              <a:ext cx="1361" cy="1361"/>
              <a:chOff x="2653" y="1525"/>
              <a:chExt cx="1361" cy="1361"/>
            </a:xfrm>
          </p:grpSpPr>
          <p:sp>
            <p:nvSpPr>
              <p:cNvPr id="45067" name="Rectangle 43"/>
              <p:cNvSpPr>
                <a:spLocks noChangeArrowheads="1"/>
              </p:cNvSpPr>
              <p:nvPr/>
            </p:nvSpPr>
            <p:spPr bwMode="auto">
              <a:xfrm>
                <a:off x="2653" y="1888"/>
                <a:ext cx="1032" cy="99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45068" name="Group 44"/>
              <p:cNvGrpSpPr>
                <a:grpSpLocks/>
              </p:cNvGrpSpPr>
              <p:nvPr/>
            </p:nvGrpSpPr>
            <p:grpSpPr bwMode="auto">
              <a:xfrm rot="-8377426">
                <a:off x="2789" y="2020"/>
                <a:ext cx="220" cy="276"/>
                <a:chOff x="1292" y="3339"/>
                <a:chExt cx="220" cy="276"/>
              </a:xfrm>
            </p:grpSpPr>
            <p:sp>
              <p:nvSpPr>
                <p:cNvPr id="45105" name="Oval 45"/>
                <p:cNvSpPr>
                  <a:spLocks noChangeArrowheads="1"/>
                </p:cNvSpPr>
                <p:nvPr/>
              </p:nvSpPr>
              <p:spPr bwMode="auto">
                <a:xfrm rot="-1274491">
                  <a:off x="1320" y="3387"/>
                  <a:ext cx="136" cy="13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AAFF"/>
                    </a:gs>
                    <a:gs pos="100000">
                      <a:srgbClr val="0000FF">
                        <a:alpha val="71999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5106" name="Line 46"/>
                <p:cNvSpPr>
                  <a:spLocks noChangeShapeType="1"/>
                </p:cNvSpPr>
                <p:nvPr/>
              </p:nvSpPr>
              <p:spPr bwMode="auto">
                <a:xfrm rot="-1274491">
                  <a:off x="1453" y="3493"/>
                  <a:ext cx="59" cy="12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lg" len="lg"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5107" name="Line 47"/>
                <p:cNvSpPr>
                  <a:spLocks noChangeShapeType="1"/>
                </p:cNvSpPr>
                <p:nvPr/>
              </p:nvSpPr>
              <p:spPr bwMode="auto">
                <a:xfrm>
                  <a:off x="1292" y="3339"/>
                  <a:ext cx="46" cy="4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45069" name="Group 48"/>
              <p:cNvGrpSpPr>
                <a:grpSpLocks/>
              </p:cNvGrpSpPr>
              <p:nvPr/>
            </p:nvGrpSpPr>
            <p:grpSpPr bwMode="auto">
              <a:xfrm rot="2329058">
                <a:off x="3068" y="2020"/>
                <a:ext cx="220" cy="276"/>
                <a:chOff x="3515" y="3113"/>
                <a:chExt cx="220" cy="276"/>
              </a:xfrm>
            </p:grpSpPr>
            <p:sp>
              <p:nvSpPr>
                <p:cNvPr id="45102" name="Oval 49"/>
                <p:cNvSpPr>
                  <a:spLocks noChangeArrowheads="1"/>
                </p:cNvSpPr>
                <p:nvPr/>
              </p:nvSpPr>
              <p:spPr bwMode="auto">
                <a:xfrm rot="-1274491">
                  <a:off x="3543" y="3161"/>
                  <a:ext cx="136" cy="13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BBDDCC"/>
                    </a:gs>
                    <a:gs pos="100000">
                      <a:srgbClr val="339966">
                        <a:alpha val="71999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5103" name="Line 50"/>
                <p:cNvSpPr>
                  <a:spLocks noChangeShapeType="1"/>
                </p:cNvSpPr>
                <p:nvPr/>
              </p:nvSpPr>
              <p:spPr bwMode="auto">
                <a:xfrm rot="-1274491">
                  <a:off x="3676" y="3267"/>
                  <a:ext cx="59" cy="12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lg" len="lg"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5104" name="Line 51"/>
                <p:cNvSpPr>
                  <a:spLocks noChangeShapeType="1"/>
                </p:cNvSpPr>
                <p:nvPr/>
              </p:nvSpPr>
              <p:spPr bwMode="auto">
                <a:xfrm>
                  <a:off x="3515" y="3113"/>
                  <a:ext cx="46" cy="4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45070" name="Group 52"/>
              <p:cNvGrpSpPr>
                <a:grpSpLocks/>
              </p:cNvGrpSpPr>
              <p:nvPr/>
            </p:nvGrpSpPr>
            <p:grpSpPr bwMode="auto">
              <a:xfrm rot="2535374">
                <a:off x="3379" y="2115"/>
                <a:ext cx="220" cy="276"/>
                <a:chOff x="4649" y="2976"/>
                <a:chExt cx="220" cy="276"/>
              </a:xfrm>
            </p:grpSpPr>
            <p:sp>
              <p:nvSpPr>
                <p:cNvPr id="45098" name="Line 53"/>
                <p:cNvSpPr>
                  <a:spLocks noChangeShapeType="1"/>
                </p:cNvSpPr>
                <p:nvPr/>
              </p:nvSpPr>
              <p:spPr bwMode="auto">
                <a:xfrm rot="-1274491">
                  <a:off x="4810" y="3130"/>
                  <a:ext cx="59" cy="12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lg" len="lg"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45099" name="Group 54"/>
                <p:cNvGrpSpPr>
                  <a:grpSpLocks/>
                </p:cNvGrpSpPr>
                <p:nvPr/>
              </p:nvGrpSpPr>
              <p:grpSpPr bwMode="auto">
                <a:xfrm>
                  <a:off x="4649" y="2976"/>
                  <a:ext cx="164" cy="183"/>
                  <a:chOff x="4649" y="2976"/>
                  <a:chExt cx="164" cy="183"/>
                </a:xfrm>
              </p:grpSpPr>
              <p:sp>
                <p:nvSpPr>
                  <p:cNvPr id="45100" name="Oval 55"/>
                  <p:cNvSpPr>
                    <a:spLocks noChangeArrowheads="1"/>
                  </p:cNvSpPr>
                  <p:nvPr/>
                </p:nvSpPr>
                <p:spPr bwMode="auto">
                  <a:xfrm rot="-1274491">
                    <a:off x="4677" y="3024"/>
                    <a:ext cx="136" cy="1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BBDDCC"/>
                      </a:gs>
                      <a:gs pos="100000">
                        <a:srgbClr val="339966">
                          <a:alpha val="71999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45101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4649" y="2976"/>
                    <a:ext cx="46" cy="45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</p:grpSp>
          <p:grpSp>
            <p:nvGrpSpPr>
              <p:cNvPr id="45071" name="Group 57"/>
              <p:cNvGrpSpPr>
                <a:grpSpLocks/>
              </p:cNvGrpSpPr>
              <p:nvPr/>
            </p:nvGrpSpPr>
            <p:grpSpPr bwMode="auto">
              <a:xfrm rot="2333036">
                <a:off x="2699" y="2478"/>
                <a:ext cx="220" cy="276"/>
                <a:chOff x="4059" y="3203"/>
                <a:chExt cx="220" cy="276"/>
              </a:xfrm>
            </p:grpSpPr>
            <p:sp>
              <p:nvSpPr>
                <p:cNvPr id="45095" name="Oval 58"/>
                <p:cNvSpPr>
                  <a:spLocks noChangeArrowheads="1"/>
                </p:cNvSpPr>
                <p:nvPr/>
              </p:nvSpPr>
              <p:spPr bwMode="auto">
                <a:xfrm rot="-1274491">
                  <a:off x="4087" y="3251"/>
                  <a:ext cx="136" cy="13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BBDDCC"/>
                    </a:gs>
                    <a:gs pos="100000">
                      <a:srgbClr val="339966">
                        <a:alpha val="71999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5096" name="Line 59"/>
                <p:cNvSpPr>
                  <a:spLocks noChangeShapeType="1"/>
                </p:cNvSpPr>
                <p:nvPr/>
              </p:nvSpPr>
              <p:spPr bwMode="auto">
                <a:xfrm rot="-1274491">
                  <a:off x="4220" y="3357"/>
                  <a:ext cx="59" cy="12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lg" len="lg"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5097" name="Line 60"/>
                <p:cNvSpPr>
                  <a:spLocks noChangeShapeType="1"/>
                </p:cNvSpPr>
                <p:nvPr/>
              </p:nvSpPr>
              <p:spPr bwMode="auto">
                <a:xfrm>
                  <a:off x="4059" y="3203"/>
                  <a:ext cx="46" cy="4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45072" name="Group 61"/>
              <p:cNvGrpSpPr>
                <a:grpSpLocks/>
              </p:cNvGrpSpPr>
              <p:nvPr/>
            </p:nvGrpSpPr>
            <p:grpSpPr bwMode="auto">
              <a:xfrm rot="-8311846">
                <a:off x="3107" y="2474"/>
                <a:ext cx="220" cy="276"/>
                <a:chOff x="1292" y="3339"/>
                <a:chExt cx="220" cy="276"/>
              </a:xfrm>
            </p:grpSpPr>
            <p:sp>
              <p:nvSpPr>
                <p:cNvPr id="45092" name="Oval 62"/>
                <p:cNvSpPr>
                  <a:spLocks noChangeArrowheads="1"/>
                </p:cNvSpPr>
                <p:nvPr/>
              </p:nvSpPr>
              <p:spPr bwMode="auto">
                <a:xfrm rot="-1274491">
                  <a:off x="1320" y="3387"/>
                  <a:ext cx="136" cy="13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AAFF"/>
                    </a:gs>
                    <a:gs pos="100000">
                      <a:srgbClr val="0000FF">
                        <a:alpha val="71999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5093" name="Line 63"/>
                <p:cNvSpPr>
                  <a:spLocks noChangeShapeType="1"/>
                </p:cNvSpPr>
                <p:nvPr/>
              </p:nvSpPr>
              <p:spPr bwMode="auto">
                <a:xfrm rot="-1274491">
                  <a:off x="1453" y="3493"/>
                  <a:ext cx="59" cy="12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lg" len="lg"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5094" name="Line 64"/>
                <p:cNvSpPr>
                  <a:spLocks noChangeShapeType="1"/>
                </p:cNvSpPr>
                <p:nvPr/>
              </p:nvSpPr>
              <p:spPr bwMode="auto">
                <a:xfrm>
                  <a:off x="1292" y="3339"/>
                  <a:ext cx="46" cy="4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45073" name="Group 65"/>
              <p:cNvGrpSpPr>
                <a:grpSpLocks/>
              </p:cNvGrpSpPr>
              <p:nvPr/>
            </p:nvGrpSpPr>
            <p:grpSpPr bwMode="auto">
              <a:xfrm rot="-8451582">
                <a:off x="3742" y="2065"/>
                <a:ext cx="220" cy="276"/>
                <a:chOff x="1292" y="3339"/>
                <a:chExt cx="220" cy="276"/>
              </a:xfrm>
            </p:grpSpPr>
            <p:sp>
              <p:nvSpPr>
                <p:cNvPr id="45089" name="Oval 66"/>
                <p:cNvSpPr>
                  <a:spLocks noChangeArrowheads="1"/>
                </p:cNvSpPr>
                <p:nvPr/>
              </p:nvSpPr>
              <p:spPr bwMode="auto">
                <a:xfrm rot="-1274491">
                  <a:off x="1320" y="3387"/>
                  <a:ext cx="136" cy="13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AAFF"/>
                    </a:gs>
                    <a:gs pos="100000">
                      <a:srgbClr val="0000FF">
                        <a:alpha val="71999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5090" name="Line 67"/>
                <p:cNvSpPr>
                  <a:spLocks noChangeShapeType="1"/>
                </p:cNvSpPr>
                <p:nvPr/>
              </p:nvSpPr>
              <p:spPr bwMode="auto">
                <a:xfrm rot="-1274491">
                  <a:off x="1453" y="3493"/>
                  <a:ext cx="59" cy="12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lg" len="lg"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5091" name="Line 68"/>
                <p:cNvSpPr>
                  <a:spLocks noChangeShapeType="1"/>
                </p:cNvSpPr>
                <p:nvPr/>
              </p:nvSpPr>
              <p:spPr bwMode="auto">
                <a:xfrm>
                  <a:off x="1292" y="3339"/>
                  <a:ext cx="46" cy="4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45074" name="Group 69"/>
              <p:cNvGrpSpPr>
                <a:grpSpLocks/>
              </p:cNvGrpSpPr>
              <p:nvPr/>
            </p:nvGrpSpPr>
            <p:grpSpPr bwMode="auto">
              <a:xfrm rot="-8253785">
                <a:off x="3061" y="1566"/>
                <a:ext cx="220" cy="276"/>
                <a:chOff x="1292" y="3339"/>
                <a:chExt cx="220" cy="276"/>
              </a:xfrm>
            </p:grpSpPr>
            <p:sp>
              <p:nvSpPr>
                <p:cNvPr id="45086" name="Oval 70"/>
                <p:cNvSpPr>
                  <a:spLocks noChangeArrowheads="1"/>
                </p:cNvSpPr>
                <p:nvPr/>
              </p:nvSpPr>
              <p:spPr bwMode="auto">
                <a:xfrm rot="-1274491">
                  <a:off x="1320" y="3387"/>
                  <a:ext cx="136" cy="13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AAFF"/>
                    </a:gs>
                    <a:gs pos="100000">
                      <a:srgbClr val="0000FF">
                        <a:alpha val="71999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5087" name="Line 71"/>
                <p:cNvSpPr>
                  <a:spLocks noChangeShapeType="1"/>
                </p:cNvSpPr>
                <p:nvPr/>
              </p:nvSpPr>
              <p:spPr bwMode="auto">
                <a:xfrm rot="-1274491">
                  <a:off x="1453" y="3493"/>
                  <a:ext cx="59" cy="12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lg" len="lg"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5088" name="Line 72"/>
                <p:cNvSpPr>
                  <a:spLocks noChangeShapeType="1"/>
                </p:cNvSpPr>
                <p:nvPr/>
              </p:nvSpPr>
              <p:spPr bwMode="auto">
                <a:xfrm>
                  <a:off x="1292" y="3339"/>
                  <a:ext cx="46" cy="4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cxnSp>
            <p:nvCxnSpPr>
              <p:cNvPr id="45075" name="AutoShape 73"/>
              <p:cNvCxnSpPr>
                <a:cxnSpLocks noChangeShapeType="1"/>
              </p:cNvCxnSpPr>
              <p:nvPr/>
            </p:nvCxnSpPr>
            <p:spPr bwMode="auto">
              <a:xfrm>
                <a:off x="2982" y="2024"/>
                <a:ext cx="1" cy="1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5076" name="AutoShape 74"/>
              <p:cNvCxnSpPr>
                <a:cxnSpLocks noChangeShapeType="1"/>
              </p:cNvCxnSpPr>
              <p:nvPr/>
            </p:nvCxnSpPr>
            <p:spPr bwMode="auto">
              <a:xfrm>
                <a:off x="2982" y="2024"/>
                <a:ext cx="1" cy="1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5077" name="Line 75"/>
              <p:cNvSpPr>
                <a:spLocks noChangeShapeType="1"/>
              </p:cNvSpPr>
              <p:nvPr/>
            </p:nvSpPr>
            <p:spPr bwMode="auto">
              <a:xfrm flipH="1">
                <a:off x="2653" y="1525"/>
                <a:ext cx="329" cy="36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5078" name="Line 76"/>
              <p:cNvSpPr>
                <a:spLocks noChangeShapeType="1"/>
              </p:cNvSpPr>
              <p:nvPr/>
            </p:nvSpPr>
            <p:spPr bwMode="auto">
              <a:xfrm flipH="1">
                <a:off x="3685" y="1525"/>
                <a:ext cx="329" cy="36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5079" name="Line 77"/>
              <p:cNvSpPr>
                <a:spLocks noChangeShapeType="1"/>
              </p:cNvSpPr>
              <p:nvPr/>
            </p:nvSpPr>
            <p:spPr bwMode="auto">
              <a:xfrm flipH="1">
                <a:off x="3685" y="2523"/>
                <a:ext cx="329" cy="36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5080" name="Line 78"/>
              <p:cNvSpPr>
                <a:spLocks noChangeShapeType="1"/>
              </p:cNvSpPr>
              <p:nvPr/>
            </p:nvSpPr>
            <p:spPr bwMode="auto">
              <a:xfrm>
                <a:off x="2982" y="1525"/>
                <a:ext cx="10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5081" name="Line 79"/>
              <p:cNvSpPr>
                <a:spLocks noChangeShapeType="1"/>
              </p:cNvSpPr>
              <p:nvPr/>
            </p:nvSpPr>
            <p:spPr bwMode="auto">
              <a:xfrm flipV="1">
                <a:off x="4014" y="1525"/>
                <a:ext cx="0" cy="99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45082" name="Group 80"/>
              <p:cNvGrpSpPr>
                <a:grpSpLocks/>
              </p:cNvGrpSpPr>
              <p:nvPr/>
            </p:nvGrpSpPr>
            <p:grpSpPr bwMode="auto">
              <a:xfrm rot="-8253785">
                <a:off x="3379" y="1566"/>
                <a:ext cx="220" cy="276"/>
                <a:chOff x="1292" y="3339"/>
                <a:chExt cx="220" cy="276"/>
              </a:xfrm>
            </p:grpSpPr>
            <p:sp>
              <p:nvSpPr>
                <p:cNvPr id="45083" name="Oval 81"/>
                <p:cNvSpPr>
                  <a:spLocks noChangeArrowheads="1"/>
                </p:cNvSpPr>
                <p:nvPr/>
              </p:nvSpPr>
              <p:spPr bwMode="auto">
                <a:xfrm rot="-1274491">
                  <a:off x="1320" y="3387"/>
                  <a:ext cx="136" cy="13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AAFF"/>
                    </a:gs>
                    <a:gs pos="100000">
                      <a:srgbClr val="0000FF">
                        <a:alpha val="71999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5084" name="Line 82"/>
                <p:cNvSpPr>
                  <a:spLocks noChangeShapeType="1"/>
                </p:cNvSpPr>
                <p:nvPr/>
              </p:nvSpPr>
              <p:spPr bwMode="auto">
                <a:xfrm rot="-1274491">
                  <a:off x="1453" y="3493"/>
                  <a:ext cx="59" cy="12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lg" len="lg"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5085" name="Line 83"/>
                <p:cNvSpPr>
                  <a:spLocks noChangeShapeType="1"/>
                </p:cNvSpPr>
                <p:nvPr/>
              </p:nvSpPr>
              <p:spPr bwMode="auto">
                <a:xfrm>
                  <a:off x="1292" y="3339"/>
                  <a:ext cx="46" cy="4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45061" name="Text Box 84"/>
            <p:cNvSpPr txBox="1">
              <a:spLocks noChangeArrowheads="1"/>
            </p:cNvSpPr>
            <p:nvPr/>
          </p:nvSpPr>
          <p:spPr bwMode="auto">
            <a:xfrm>
              <a:off x="1974" y="2235"/>
              <a:ext cx="7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400" b="1">
                  <a:latin typeface="Times New Roman" pitchFamily="18" charset="0"/>
                </a:rPr>
                <a:t>B</a:t>
              </a:r>
              <a:r>
                <a:rPr lang="en-US" altLang="ko-KR" sz="2400" b="1" baseline="-30000">
                  <a:latin typeface="Times New Roman" pitchFamily="18" charset="0"/>
                </a:rPr>
                <a:t>0</a:t>
              </a:r>
              <a:r>
                <a:rPr lang="en-US" altLang="ko-KR" sz="2400" b="1">
                  <a:latin typeface="Times New Roman" pitchFamily="18" charset="0"/>
                </a:rPr>
                <a:t>=0</a:t>
              </a:r>
            </a:p>
          </p:txBody>
        </p:sp>
        <p:sp>
          <p:nvSpPr>
            <p:cNvPr id="45062" name="Text Box 85"/>
            <p:cNvSpPr txBox="1">
              <a:spLocks noChangeArrowheads="1"/>
            </p:cNvSpPr>
            <p:nvPr/>
          </p:nvSpPr>
          <p:spPr bwMode="auto">
            <a:xfrm>
              <a:off x="1974" y="2462"/>
              <a:ext cx="7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400" b="1">
                  <a:latin typeface="Times New Roman" pitchFamily="18" charset="0"/>
                </a:rPr>
                <a:t> J =0</a:t>
              </a:r>
            </a:p>
          </p:txBody>
        </p:sp>
        <p:sp>
          <p:nvSpPr>
            <p:cNvPr id="45063" name="Text Box 86"/>
            <p:cNvSpPr txBox="1">
              <a:spLocks noChangeArrowheads="1"/>
            </p:cNvSpPr>
            <p:nvPr/>
          </p:nvSpPr>
          <p:spPr bwMode="auto">
            <a:xfrm>
              <a:off x="1927" y="2688"/>
              <a:ext cx="7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400" b="1">
                  <a:latin typeface="Times New Roman" pitchFamily="18" charset="0"/>
                </a:rPr>
                <a:t>M =0</a:t>
              </a:r>
            </a:p>
          </p:txBody>
        </p:sp>
        <p:sp>
          <p:nvSpPr>
            <p:cNvPr id="45064" name="Text Box 87"/>
            <p:cNvSpPr txBox="1">
              <a:spLocks noChangeArrowheads="1"/>
            </p:cNvSpPr>
            <p:nvPr/>
          </p:nvSpPr>
          <p:spPr bwMode="auto">
            <a:xfrm>
              <a:off x="4105" y="2643"/>
              <a:ext cx="10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400" b="1">
                  <a:latin typeface="Times New Roman" pitchFamily="18" charset="0"/>
                </a:rPr>
                <a:t>J || M || B</a:t>
              </a:r>
              <a:r>
                <a:rPr lang="en-US" altLang="ko-KR" sz="2400" b="1" baseline="-300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45065" name="Line 88"/>
            <p:cNvSpPr>
              <a:spLocks noChangeShapeType="1"/>
            </p:cNvSpPr>
            <p:nvPr/>
          </p:nvSpPr>
          <p:spPr bwMode="auto">
            <a:xfrm flipV="1">
              <a:off x="4558" y="1888"/>
              <a:ext cx="0" cy="63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5066" name="Rectangle 89"/>
            <p:cNvSpPr>
              <a:spLocks noChangeArrowheads="1"/>
            </p:cNvSpPr>
            <p:nvPr/>
          </p:nvSpPr>
          <p:spPr bwMode="auto">
            <a:xfrm>
              <a:off x="4564" y="2292"/>
              <a:ext cx="26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1"/>
                <a:t>B</a:t>
              </a:r>
              <a:r>
                <a:rPr lang="en-US" altLang="ko-KR" b="1" baseline="-30000"/>
                <a:t>0</a:t>
              </a:r>
            </a:p>
          </p:txBody>
        </p:sp>
      </p:grp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/>
          <p:cNvSpPr>
            <a:spLocks noChangeShapeType="1"/>
          </p:cNvSpPr>
          <p:nvPr/>
        </p:nvSpPr>
        <p:spPr bwMode="auto">
          <a:xfrm>
            <a:off x="3708400" y="11709400"/>
            <a:ext cx="6477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grpSp>
        <p:nvGrpSpPr>
          <p:cNvPr id="46083" name="Group 3"/>
          <p:cNvGrpSpPr>
            <a:grpSpLocks/>
          </p:cNvGrpSpPr>
          <p:nvPr/>
        </p:nvGrpSpPr>
        <p:grpSpPr bwMode="auto">
          <a:xfrm>
            <a:off x="395288" y="1844675"/>
            <a:ext cx="7847012" cy="3833813"/>
            <a:chOff x="249" y="1162"/>
            <a:chExt cx="4943" cy="2415"/>
          </a:xfrm>
        </p:grpSpPr>
        <p:grpSp>
          <p:nvGrpSpPr>
            <p:cNvPr id="46084" name="Group 4"/>
            <p:cNvGrpSpPr>
              <a:grpSpLocks/>
            </p:cNvGrpSpPr>
            <p:nvPr/>
          </p:nvGrpSpPr>
          <p:grpSpPr bwMode="auto">
            <a:xfrm>
              <a:off x="1927" y="3339"/>
              <a:ext cx="2903" cy="45"/>
              <a:chOff x="1973" y="3203"/>
              <a:chExt cx="2903" cy="46"/>
            </a:xfrm>
          </p:grpSpPr>
          <p:sp>
            <p:nvSpPr>
              <p:cNvPr id="46164" name="Line 5"/>
              <p:cNvSpPr>
                <a:spLocks noChangeShapeType="1"/>
              </p:cNvSpPr>
              <p:nvPr/>
            </p:nvSpPr>
            <p:spPr bwMode="auto">
              <a:xfrm>
                <a:off x="1973" y="3249"/>
                <a:ext cx="290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6165" name="Line 6"/>
              <p:cNvSpPr>
                <a:spLocks noChangeShapeType="1"/>
              </p:cNvSpPr>
              <p:nvPr/>
            </p:nvSpPr>
            <p:spPr bwMode="auto">
              <a:xfrm>
                <a:off x="2064" y="3203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6166" name="Line 7"/>
              <p:cNvSpPr>
                <a:spLocks noChangeShapeType="1"/>
              </p:cNvSpPr>
              <p:nvPr/>
            </p:nvSpPr>
            <p:spPr bwMode="auto">
              <a:xfrm>
                <a:off x="2200" y="3203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6167" name="Line 8"/>
              <p:cNvSpPr>
                <a:spLocks noChangeShapeType="1"/>
              </p:cNvSpPr>
              <p:nvPr/>
            </p:nvSpPr>
            <p:spPr bwMode="auto">
              <a:xfrm>
                <a:off x="2336" y="3203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6168" name="Line 9"/>
              <p:cNvSpPr>
                <a:spLocks noChangeShapeType="1"/>
              </p:cNvSpPr>
              <p:nvPr/>
            </p:nvSpPr>
            <p:spPr bwMode="auto">
              <a:xfrm>
                <a:off x="2472" y="3203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6169" name="Line 10"/>
              <p:cNvSpPr>
                <a:spLocks noChangeShapeType="1"/>
              </p:cNvSpPr>
              <p:nvPr/>
            </p:nvSpPr>
            <p:spPr bwMode="auto">
              <a:xfrm>
                <a:off x="2608" y="3203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6170" name="Line 11"/>
              <p:cNvSpPr>
                <a:spLocks noChangeShapeType="1"/>
              </p:cNvSpPr>
              <p:nvPr/>
            </p:nvSpPr>
            <p:spPr bwMode="auto">
              <a:xfrm>
                <a:off x="2744" y="3203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6171" name="Line 12"/>
              <p:cNvSpPr>
                <a:spLocks noChangeShapeType="1"/>
              </p:cNvSpPr>
              <p:nvPr/>
            </p:nvSpPr>
            <p:spPr bwMode="auto">
              <a:xfrm>
                <a:off x="2880" y="3203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6172" name="Line 13"/>
              <p:cNvSpPr>
                <a:spLocks noChangeShapeType="1"/>
              </p:cNvSpPr>
              <p:nvPr/>
            </p:nvSpPr>
            <p:spPr bwMode="auto">
              <a:xfrm>
                <a:off x="3152" y="3204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6173" name="Line 14"/>
              <p:cNvSpPr>
                <a:spLocks noChangeShapeType="1"/>
              </p:cNvSpPr>
              <p:nvPr/>
            </p:nvSpPr>
            <p:spPr bwMode="auto">
              <a:xfrm>
                <a:off x="3288" y="3204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6174" name="Line 15"/>
              <p:cNvSpPr>
                <a:spLocks noChangeShapeType="1"/>
              </p:cNvSpPr>
              <p:nvPr/>
            </p:nvSpPr>
            <p:spPr bwMode="auto">
              <a:xfrm>
                <a:off x="3424" y="3204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6175" name="Line 16"/>
              <p:cNvSpPr>
                <a:spLocks noChangeShapeType="1"/>
              </p:cNvSpPr>
              <p:nvPr/>
            </p:nvSpPr>
            <p:spPr bwMode="auto">
              <a:xfrm>
                <a:off x="3560" y="3204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6176" name="Line 17"/>
              <p:cNvSpPr>
                <a:spLocks noChangeShapeType="1"/>
              </p:cNvSpPr>
              <p:nvPr/>
            </p:nvSpPr>
            <p:spPr bwMode="auto">
              <a:xfrm>
                <a:off x="3696" y="3204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6177" name="Line 18"/>
              <p:cNvSpPr>
                <a:spLocks noChangeShapeType="1"/>
              </p:cNvSpPr>
              <p:nvPr/>
            </p:nvSpPr>
            <p:spPr bwMode="auto">
              <a:xfrm>
                <a:off x="3833" y="3204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6178" name="Line 19"/>
              <p:cNvSpPr>
                <a:spLocks noChangeShapeType="1"/>
              </p:cNvSpPr>
              <p:nvPr/>
            </p:nvSpPr>
            <p:spPr bwMode="auto">
              <a:xfrm>
                <a:off x="3969" y="3204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6179" name="Line 20"/>
              <p:cNvSpPr>
                <a:spLocks noChangeShapeType="1"/>
              </p:cNvSpPr>
              <p:nvPr/>
            </p:nvSpPr>
            <p:spPr bwMode="auto">
              <a:xfrm>
                <a:off x="4105" y="3204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6180" name="Line 21"/>
              <p:cNvSpPr>
                <a:spLocks noChangeShapeType="1"/>
              </p:cNvSpPr>
              <p:nvPr/>
            </p:nvSpPr>
            <p:spPr bwMode="auto">
              <a:xfrm>
                <a:off x="3016" y="3203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6181" name="Line 22"/>
              <p:cNvSpPr>
                <a:spLocks noChangeShapeType="1"/>
              </p:cNvSpPr>
              <p:nvPr/>
            </p:nvSpPr>
            <p:spPr bwMode="auto">
              <a:xfrm>
                <a:off x="4241" y="3204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6182" name="Line 23"/>
              <p:cNvSpPr>
                <a:spLocks noChangeShapeType="1"/>
              </p:cNvSpPr>
              <p:nvPr/>
            </p:nvSpPr>
            <p:spPr bwMode="auto">
              <a:xfrm>
                <a:off x="4377" y="3204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6183" name="Line 24"/>
              <p:cNvSpPr>
                <a:spLocks noChangeShapeType="1"/>
              </p:cNvSpPr>
              <p:nvPr/>
            </p:nvSpPr>
            <p:spPr bwMode="auto">
              <a:xfrm>
                <a:off x="4785" y="3204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6184" name="Line 25"/>
              <p:cNvSpPr>
                <a:spLocks noChangeShapeType="1"/>
              </p:cNvSpPr>
              <p:nvPr/>
            </p:nvSpPr>
            <p:spPr bwMode="auto">
              <a:xfrm>
                <a:off x="4649" y="3203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6185" name="Line 26"/>
              <p:cNvSpPr>
                <a:spLocks noChangeShapeType="1"/>
              </p:cNvSpPr>
              <p:nvPr/>
            </p:nvSpPr>
            <p:spPr bwMode="auto">
              <a:xfrm>
                <a:off x="4513" y="3203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46085" name="Text Box 27"/>
            <p:cNvSpPr txBox="1">
              <a:spLocks noChangeArrowheads="1"/>
            </p:cNvSpPr>
            <p:nvPr/>
          </p:nvSpPr>
          <p:spPr bwMode="auto">
            <a:xfrm>
              <a:off x="2607" y="3381"/>
              <a:ext cx="1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 b="1"/>
                <a:t>5</a:t>
              </a:r>
            </a:p>
          </p:txBody>
        </p:sp>
        <p:sp>
          <p:nvSpPr>
            <p:cNvPr id="46086" name="Text Box 28"/>
            <p:cNvSpPr txBox="1">
              <a:spLocks noChangeArrowheads="1"/>
            </p:cNvSpPr>
            <p:nvPr/>
          </p:nvSpPr>
          <p:spPr bwMode="auto">
            <a:xfrm>
              <a:off x="3243" y="3385"/>
              <a:ext cx="2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 b="1"/>
                <a:t>10</a:t>
              </a:r>
            </a:p>
          </p:txBody>
        </p:sp>
        <p:sp>
          <p:nvSpPr>
            <p:cNvPr id="46087" name="Text Box 29"/>
            <p:cNvSpPr txBox="1">
              <a:spLocks noChangeArrowheads="1"/>
            </p:cNvSpPr>
            <p:nvPr/>
          </p:nvSpPr>
          <p:spPr bwMode="auto">
            <a:xfrm>
              <a:off x="3923" y="3374"/>
              <a:ext cx="3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 b="1"/>
                <a:t>15</a:t>
              </a:r>
            </a:p>
          </p:txBody>
        </p:sp>
        <p:sp>
          <p:nvSpPr>
            <p:cNvPr id="46088" name="Text Box 30"/>
            <p:cNvSpPr txBox="1">
              <a:spLocks noChangeArrowheads="1"/>
            </p:cNvSpPr>
            <p:nvPr/>
          </p:nvSpPr>
          <p:spPr bwMode="auto">
            <a:xfrm>
              <a:off x="4603" y="3374"/>
              <a:ext cx="27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 b="1"/>
                <a:t>20</a:t>
              </a:r>
            </a:p>
          </p:txBody>
        </p:sp>
        <p:sp>
          <p:nvSpPr>
            <p:cNvPr id="46089" name="Text Box 31"/>
            <p:cNvSpPr txBox="1">
              <a:spLocks noChangeArrowheads="1"/>
            </p:cNvSpPr>
            <p:nvPr/>
          </p:nvSpPr>
          <p:spPr bwMode="auto">
            <a:xfrm>
              <a:off x="1927" y="3374"/>
              <a:ext cx="1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 b="1"/>
                <a:t>0</a:t>
              </a:r>
            </a:p>
          </p:txBody>
        </p:sp>
        <p:grpSp>
          <p:nvGrpSpPr>
            <p:cNvPr id="46090" name="Group 32"/>
            <p:cNvGrpSpPr>
              <a:grpSpLocks/>
            </p:cNvGrpSpPr>
            <p:nvPr/>
          </p:nvGrpSpPr>
          <p:grpSpPr bwMode="auto">
            <a:xfrm>
              <a:off x="2018" y="1752"/>
              <a:ext cx="2767" cy="91"/>
              <a:chOff x="2018" y="1842"/>
              <a:chExt cx="2767" cy="91"/>
            </a:xfrm>
          </p:grpSpPr>
          <p:sp>
            <p:nvSpPr>
              <p:cNvPr id="46160" name="Line 33"/>
              <p:cNvSpPr>
                <a:spLocks noChangeShapeType="1"/>
              </p:cNvSpPr>
              <p:nvPr/>
            </p:nvSpPr>
            <p:spPr bwMode="auto">
              <a:xfrm>
                <a:off x="2336" y="1933"/>
                <a:ext cx="244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6161" name="Line 34"/>
              <p:cNvSpPr>
                <a:spLocks noChangeShapeType="1"/>
              </p:cNvSpPr>
              <p:nvPr/>
            </p:nvSpPr>
            <p:spPr bwMode="auto">
              <a:xfrm>
                <a:off x="2018" y="1842"/>
                <a:ext cx="31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6162" name="Line 35"/>
              <p:cNvSpPr>
                <a:spLocks noChangeShapeType="1"/>
              </p:cNvSpPr>
              <p:nvPr/>
            </p:nvSpPr>
            <p:spPr bwMode="auto">
              <a:xfrm>
                <a:off x="2336" y="1842"/>
                <a:ext cx="0" cy="9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6163" name="Line 36"/>
              <p:cNvSpPr>
                <a:spLocks noChangeShapeType="1"/>
              </p:cNvSpPr>
              <p:nvPr/>
            </p:nvSpPr>
            <p:spPr bwMode="auto">
              <a:xfrm>
                <a:off x="2018" y="1842"/>
                <a:ext cx="0" cy="9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46091" name="Group 37"/>
            <p:cNvGrpSpPr>
              <a:grpSpLocks/>
            </p:cNvGrpSpPr>
            <p:nvPr/>
          </p:nvGrpSpPr>
          <p:grpSpPr bwMode="auto">
            <a:xfrm>
              <a:off x="2018" y="2886"/>
              <a:ext cx="2767" cy="408"/>
              <a:chOff x="2018" y="2886"/>
              <a:chExt cx="2767" cy="408"/>
            </a:xfrm>
          </p:grpSpPr>
          <p:sp>
            <p:nvSpPr>
              <p:cNvPr id="46128" name="Line 38"/>
              <p:cNvSpPr>
                <a:spLocks noChangeShapeType="1"/>
              </p:cNvSpPr>
              <p:nvPr/>
            </p:nvSpPr>
            <p:spPr bwMode="auto">
              <a:xfrm>
                <a:off x="2359" y="2931"/>
                <a:ext cx="22" cy="3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6129" name="Line 39"/>
              <p:cNvSpPr>
                <a:spLocks noChangeShapeType="1"/>
              </p:cNvSpPr>
              <p:nvPr/>
            </p:nvSpPr>
            <p:spPr bwMode="auto">
              <a:xfrm flipV="1">
                <a:off x="2517" y="3198"/>
                <a:ext cx="2268" cy="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46130" name="Group 40"/>
              <p:cNvGrpSpPr>
                <a:grpSpLocks/>
              </p:cNvGrpSpPr>
              <p:nvPr/>
            </p:nvGrpSpPr>
            <p:grpSpPr bwMode="auto">
              <a:xfrm>
                <a:off x="2381" y="3145"/>
                <a:ext cx="54" cy="104"/>
                <a:chOff x="657" y="1933"/>
                <a:chExt cx="136" cy="862"/>
              </a:xfrm>
            </p:grpSpPr>
            <p:cxnSp>
              <p:nvCxnSpPr>
                <p:cNvPr id="46153" name="AutoShape 41"/>
                <p:cNvCxnSpPr>
                  <a:cxnSpLocks noChangeShapeType="1"/>
                </p:cNvCxnSpPr>
                <p:nvPr/>
              </p:nvCxnSpPr>
              <p:spPr bwMode="auto">
                <a:xfrm>
                  <a:off x="657" y="1933"/>
                  <a:ext cx="1" cy="862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6154" name="AutoShape 42"/>
                <p:cNvCxnSpPr>
                  <a:cxnSpLocks noChangeShapeType="1"/>
                </p:cNvCxnSpPr>
                <p:nvPr/>
              </p:nvCxnSpPr>
              <p:spPr bwMode="auto">
                <a:xfrm>
                  <a:off x="657" y="1933"/>
                  <a:ext cx="46" cy="817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6155" name="AutoShape 43"/>
                <p:cNvCxnSpPr>
                  <a:cxnSpLocks noChangeShapeType="1"/>
                </p:cNvCxnSpPr>
                <p:nvPr/>
              </p:nvCxnSpPr>
              <p:spPr bwMode="auto">
                <a:xfrm flipV="1">
                  <a:off x="703" y="2024"/>
                  <a:ext cx="0" cy="72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6156" name="AutoShape 44"/>
                <p:cNvCxnSpPr>
                  <a:cxnSpLocks noChangeShapeType="1"/>
                </p:cNvCxnSpPr>
                <p:nvPr/>
              </p:nvCxnSpPr>
              <p:spPr bwMode="auto">
                <a:xfrm>
                  <a:off x="703" y="2024"/>
                  <a:ext cx="45" cy="6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6157" name="AutoShape 45"/>
                <p:cNvCxnSpPr>
                  <a:cxnSpLocks noChangeShapeType="1"/>
                </p:cNvCxnSpPr>
                <p:nvPr/>
              </p:nvCxnSpPr>
              <p:spPr bwMode="auto">
                <a:xfrm flipV="1">
                  <a:off x="748" y="2115"/>
                  <a:ext cx="0" cy="5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6158" name="AutoShape 46"/>
                <p:cNvCxnSpPr>
                  <a:cxnSpLocks noChangeShapeType="1"/>
                </p:cNvCxnSpPr>
                <p:nvPr/>
              </p:nvCxnSpPr>
              <p:spPr bwMode="auto">
                <a:xfrm>
                  <a:off x="748" y="2160"/>
                  <a:ext cx="45" cy="45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6159" name="AutoShape 47"/>
                <p:cNvCxnSpPr>
                  <a:cxnSpLocks noChangeShapeType="1"/>
                </p:cNvCxnSpPr>
                <p:nvPr/>
              </p:nvCxnSpPr>
              <p:spPr bwMode="auto">
                <a:xfrm flipV="1">
                  <a:off x="793" y="2205"/>
                  <a:ext cx="0" cy="40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46131" name="Group 48"/>
              <p:cNvGrpSpPr>
                <a:grpSpLocks/>
              </p:cNvGrpSpPr>
              <p:nvPr/>
            </p:nvGrpSpPr>
            <p:grpSpPr bwMode="auto">
              <a:xfrm>
                <a:off x="2336" y="2989"/>
                <a:ext cx="45" cy="208"/>
                <a:chOff x="930" y="2387"/>
                <a:chExt cx="91" cy="771"/>
              </a:xfrm>
            </p:grpSpPr>
            <p:sp>
              <p:nvSpPr>
                <p:cNvPr id="46151" name="Line 49"/>
                <p:cNvSpPr>
                  <a:spLocks noChangeShapeType="1"/>
                </p:cNvSpPr>
                <p:nvPr/>
              </p:nvSpPr>
              <p:spPr bwMode="auto">
                <a:xfrm flipH="1">
                  <a:off x="930" y="2387"/>
                  <a:ext cx="45" cy="77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6152" name="Line 50"/>
                <p:cNvSpPr>
                  <a:spLocks noChangeShapeType="1"/>
                </p:cNvSpPr>
                <p:nvPr/>
              </p:nvSpPr>
              <p:spPr bwMode="auto">
                <a:xfrm>
                  <a:off x="975" y="2387"/>
                  <a:ext cx="46" cy="77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sp>
            <p:nvSpPr>
              <p:cNvPr id="46132" name="Line 51"/>
              <p:cNvSpPr>
                <a:spLocks noChangeShapeType="1"/>
              </p:cNvSpPr>
              <p:nvPr/>
            </p:nvSpPr>
            <p:spPr bwMode="auto">
              <a:xfrm flipH="1">
                <a:off x="2357" y="2886"/>
                <a:ext cx="0" cy="2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46133" name="Group 52"/>
              <p:cNvGrpSpPr>
                <a:grpSpLocks/>
              </p:cNvGrpSpPr>
              <p:nvPr/>
            </p:nvGrpSpPr>
            <p:grpSpPr bwMode="auto">
              <a:xfrm rot="10800000">
                <a:off x="2426" y="3179"/>
                <a:ext cx="91" cy="46"/>
                <a:chOff x="3016" y="3122"/>
                <a:chExt cx="91" cy="81"/>
              </a:xfrm>
            </p:grpSpPr>
            <p:grpSp>
              <p:nvGrpSpPr>
                <p:cNvPr id="46135" name="Group 53"/>
                <p:cNvGrpSpPr>
                  <a:grpSpLocks/>
                </p:cNvGrpSpPr>
                <p:nvPr/>
              </p:nvGrpSpPr>
              <p:grpSpPr bwMode="auto">
                <a:xfrm flipH="1">
                  <a:off x="3016" y="3122"/>
                  <a:ext cx="82" cy="72"/>
                  <a:chOff x="657" y="1933"/>
                  <a:chExt cx="136" cy="862"/>
                </a:xfrm>
              </p:grpSpPr>
              <p:cxnSp>
                <p:nvCxnSpPr>
                  <p:cNvPr id="46144" name="AutoShape 5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57" y="1933"/>
                    <a:ext cx="1" cy="862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6145" name="AutoShape 5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57" y="1933"/>
                    <a:ext cx="46" cy="817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6146" name="AutoShape 5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03" y="2024"/>
                    <a:ext cx="0" cy="726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6147" name="AutoShape 5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03" y="2024"/>
                    <a:ext cx="45" cy="63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6148" name="AutoShape 58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48" y="2115"/>
                    <a:ext cx="0" cy="54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6149" name="AutoShape 5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48" y="2160"/>
                    <a:ext cx="45" cy="4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6150" name="AutoShape 60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93" y="2205"/>
                    <a:ext cx="0" cy="409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46136" name="Group 61"/>
                <p:cNvGrpSpPr>
                  <a:grpSpLocks/>
                </p:cNvGrpSpPr>
                <p:nvPr/>
              </p:nvGrpSpPr>
              <p:grpSpPr bwMode="auto">
                <a:xfrm flipH="1">
                  <a:off x="3025" y="3131"/>
                  <a:ext cx="82" cy="72"/>
                  <a:chOff x="657" y="1933"/>
                  <a:chExt cx="136" cy="862"/>
                </a:xfrm>
              </p:grpSpPr>
              <p:cxnSp>
                <p:nvCxnSpPr>
                  <p:cNvPr id="46137" name="AutoShape 6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57" y="1933"/>
                    <a:ext cx="1" cy="862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6138" name="AutoShape 6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57" y="1933"/>
                    <a:ext cx="46" cy="817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6139" name="AutoShape 64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03" y="2024"/>
                    <a:ext cx="0" cy="726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6140" name="AutoShape 6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03" y="2024"/>
                    <a:ext cx="45" cy="635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6141" name="AutoShape 6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48" y="2115"/>
                    <a:ext cx="0" cy="54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6142" name="AutoShape 6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48" y="2160"/>
                    <a:ext cx="45" cy="454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6143" name="AutoShape 68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93" y="2205"/>
                    <a:ext cx="0" cy="409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</p:grpSp>
          <p:sp>
            <p:nvSpPr>
              <p:cNvPr id="46134" name="Line 69"/>
              <p:cNvSpPr>
                <a:spLocks noChangeShapeType="1"/>
              </p:cNvSpPr>
              <p:nvPr/>
            </p:nvSpPr>
            <p:spPr bwMode="auto">
              <a:xfrm>
                <a:off x="2018" y="3203"/>
                <a:ext cx="31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46092" name="Text Box 70"/>
            <p:cNvSpPr txBox="1">
              <a:spLocks noChangeArrowheads="1"/>
            </p:cNvSpPr>
            <p:nvPr/>
          </p:nvSpPr>
          <p:spPr bwMode="auto">
            <a:xfrm>
              <a:off x="1157" y="3067"/>
              <a:ext cx="8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b="1"/>
                <a:t>MRI Signal</a:t>
              </a:r>
            </a:p>
          </p:txBody>
        </p:sp>
        <p:sp>
          <p:nvSpPr>
            <p:cNvPr id="46093" name="Text Box 71"/>
            <p:cNvSpPr txBox="1">
              <a:spLocks noChangeArrowheads="1"/>
            </p:cNvSpPr>
            <p:nvPr/>
          </p:nvSpPr>
          <p:spPr bwMode="auto">
            <a:xfrm>
              <a:off x="1293" y="1253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b="1"/>
                <a:t>RF Pulse</a:t>
              </a:r>
            </a:p>
          </p:txBody>
        </p:sp>
        <p:sp>
          <p:nvSpPr>
            <p:cNvPr id="46094" name="Text Box 72"/>
            <p:cNvSpPr txBox="1">
              <a:spLocks noChangeArrowheads="1"/>
            </p:cNvSpPr>
            <p:nvPr/>
          </p:nvSpPr>
          <p:spPr bwMode="auto">
            <a:xfrm>
              <a:off x="249" y="2614"/>
              <a:ext cx="176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b="1"/>
                <a:t>Phase-encode Gradient</a:t>
              </a:r>
            </a:p>
          </p:txBody>
        </p:sp>
        <p:sp>
          <p:nvSpPr>
            <p:cNvPr id="46095" name="Text Box 73"/>
            <p:cNvSpPr txBox="1">
              <a:spLocks noChangeArrowheads="1"/>
            </p:cNvSpPr>
            <p:nvPr/>
          </p:nvSpPr>
          <p:spPr bwMode="auto">
            <a:xfrm>
              <a:off x="613" y="2160"/>
              <a:ext cx="145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b="1"/>
                <a:t>Read-out Gradient</a:t>
              </a:r>
            </a:p>
          </p:txBody>
        </p:sp>
        <p:sp>
          <p:nvSpPr>
            <p:cNvPr id="46096" name="Text Box 74"/>
            <p:cNvSpPr txBox="1">
              <a:spLocks noChangeArrowheads="1"/>
            </p:cNvSpPr>
            <p:nvPr/>
          </p:nvSpPr>
          <p:spPr bwMode="auto">
            <a:xfrm>
              <a:off x="431" y="1706"/>
              <a:ext cx="158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b="1"/>
                <a:t>Slice-Select Gradient</a:t>
              </a:r>
            </a:p>
          </p:txBody>
        </p:sp>
        <p:sp>
          <p:nvSpPr>
            <p:cNvPr id="46097" name="Text Box 75"/>
            <p:cNvSpPr txBox="1">
              <a:spLocks noChangeArrowheads="1"/>
            </p:cNvSpPr>
            <p:nvPr/>
          </p:nvSpPr>
          <p:spPr bwMode="auto">
            <a:xfrm>
              <a:off x="4830" y="3294"/>
              <a:ext cx="3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 b="1"/>
                <a:t>ms</a:t>
              </a:r>
            </a:p>
          </p:txBody>
        </p:sp>
        <p:grpSp>
          <p:nvGrpSpPr>
            <p:cNvPr id="46098" name="Group 76"/>
            <p:cNvGrpSpPr>
              <a:grpSpLocks/>
            </p:cNvGrpSpPr>
            <p:nvPr/>
          </p:nvGrpSpPr>
          <p:grpSpPr bwMode="auto">
            <a:xfrm>
              <a:off x="2018" y="2659"/>
              <a:ext cx="2768" cy="182"/>
              <a:chOff x="2018" y="2749"/>
              <a:chExt cx="2768" cy="182"/>
            </a:xfrm>
          </p:grpSpPr>
          <p:sp>
            <p:nvSpPr>
              <p:cNvPr id="46117" name="Line 77"/>
              <p:cNvSpPr>
                <a:spLocks noChangeShapeType="1"/>
              </p:cNvSpPr>
              <p:nvPr/>
            </p:nvSpPr>
            <p:spPr bwMode="auto">
              <a:xfrm>
                <a:off x="2744" y="2840"/>
                <a:ext cx="204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6118" name="Line 78"/>
              <p:cNvSpPr>
                <a:spLocks noChangeShapeType="1"/>
              </p:cNvSpPr>
              <p:nvPr/>
            </p:nvSpPr>
            <p:spPr bwMode="auto">
              <a:xfrm>
                <a:off x="2018" y="2840"/>
                <a:ext cx="31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46119" name="Group 79"/>
              <p:cNvGrpSpPr>
                <a:grpSpLocks/>
              </p:cNvGrpSpPr>
              <p:nvPr/>
            </p:nvGrpSpPr>
            <p:grpSpPr bwMode="auto">
              <a:xfrm>
                <a:off x="2336" y="2749"/>
                <a:ext cx="408" cy="182"/>
                <a:chOff x="2336" y="2749"/>
                <a:chExt cx="408" cy="182"/>
              </a:xfrm>
            </p:grpSpPr>
            <p:sp>
              <p:nvSpPr>
                <p:cNvPr id="46120" name="Rectangle 80"/>
                <p:cNvSpPr>
                  <a:spLocks noChangeArrowheads="1"/>
                </p:cNvSpPr>
                <p:nvPr/>
              </p:nvSpPr>
              <p:spPr bwMode="auto">
                <a:xfrm>
                  <a:off x="2336" y="2749"/>
                  <a:ext cx="408" cy="182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6121" name="Line 81"/>
                <p:cNvSpPr>
                  <a:spLocks noChangeShapeType="1"/>
                </p:cNvSpPr>
                <p:nvPr/>
              </p:nvSpPr>
              <p:spPr bwMode="auto">
                <a:xfrm>
                  <a:off x="2336" y="279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6122" name="Line 82"/>
                <p:cNvSpPr>
                  <a:spLocks noChangeShapeType="1"/>
                </p:cNvSpPr>
                <p:nvPr/>
              </p:nvSpPr>
              <p:spPr bwMode="auto">
                <a:xfrm>
                  <a:off x="2336" y="2931"/>
                  <a:ext cx="40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6123" name="Line 83"/>
                <p:cNvSpPr>
                  <a:spLocks noChangeShapeType="1"/>
                </p:cNvSpPr>
                <p:nvPr/>
              </p:nvSpPr>
              <p:spPr bwMode="auto">
                <a:xfrm>
                  <a:off x="2336" y="2886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6124" name="Line 84"/>
                <p:cNvSpPr>
                  <a:spLocks noChangeShapeType="1"/>
                </p:cNvSpPr>
                <p:nvPr/>
              </p:nvSpPr>
              <p:spPr bwMode="auto">
                <a:xfrm>
                  <a:off x="2336" y="2908"/>
                  <a:ext cx="40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6125" name="Line 85"/>
                <p:cNvSpPr>
                  <a:spLocks noChangeShapeType="1"/>
                </p:cNvSpPr>
                <p:nvPr/>
              </p:nvSpPr>
              <p:spPr bwMode="auto">
                <a:xfrm>
                  <a:off x="2336" y="2840"/>
                  <a:ext cx="40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6126" name="Line 86"/>
                <p:cNvSpPr>
                  <a:spLocks noChangeShapeType="1"/>
                </p:cNvSpPr>
                <p:nvPr/>
              </p:nvSpPr>
              <p:spPr bwMode="auto">
                <a:xfrm>
                  <a:off x="2336" y="2772"/>
                  <a:ext cx="40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6127" name="Line 87"/>
                <p:cNvSpPr>
                  <a:spLocks noChangeShapeType="1"/>
                </p:cNvSpPr>
                <p:nvPr/>
              </p:nvSpPr>
              <p:spPr bwMode="auto">
                <a:xfrm>
                  <a:off x="2336" y="2750"/>
                  <a:ext cx="40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46099" name="Group 88"/>
            <p:cNvGrpSpPr>
              <a:grpSpLocks/>
            </p:cNvGrpSpPr>
            <p:nvPr/>
          </p:nvGrpSpPr>
          <p:grpSpPr bwMode="auto">
            <a:xfrm>
              <a:off x="2018" y="2205"/>
              <a:ext cx="2768" cy="182"/>
              <a:chOff x="2018" y="2749"/>
              <a:chExt cx="2768" cy="182"/>
            </a:xfrm>
          </p:grpSpPr>
          <p:sp>
            <p:nvSpPr>
              <p:cNvPr id="46106" name="Line 89"/>
              <p:cNvSpPr>
                <a:spLocks noChangeShapeType="1"/>
              </p:cNvSpPr>
              <p:nvPr/>
            </p:nvSpPr>
            <p:spPr bwMode="auto">
              <a:xfrm>
                <a:off x="2744" y="2840"/>
                <a:ext cx="204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6107" name="Line 90"/>
              <p:cNvSpPr>
                <a:spLocks noChangeShapeType="1"/>
              </p:cNvSpPr>
              <p:nvPr/>
            </p:nvSpPr>
            <p:spPr bwMode="auto">
              <a:xfrm>
                <a:off x="2018" y="2840"/>
                <a:ext cx="31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46108" name="Group 91"/>
              <p:cNvGrpSpPr>
                <a:grpSpLocks/>
              </p:cNvGrpSpPr>
              <p:nvPr/>
            </p:nvGrpSpPr>
            <p:grpSpPr bwMode="auto">
              <a:xfrm>
                <a:off x="2336" y="2749"/>
                <a:ext cx="408" cy="182"/>
                <a:chOff x="2336" y="2749"/>
                <a:chExt cx="408" cy="182"/>
              </a:xfrm>
            </p:grpSpPr>
            <p:sp>
              <p:nvSpPr>
                <p:cNvPr id="46109" name="Rectangle 92"/>
                <p:cNvSpPr>
                  <a:spLocks noChangeArrowheads="1"/>
                </p:cNvSpPr>
                <p:nvPr/>
              </p:nvSpPr>
              <p:spPr bwMode="auto">
                <a:xfrm>
                  <a:off x="2336" y="2749"/>
                  <a:ext cx="408" cy="182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6110" name="Line 93"/>
                <p:cNvSpPr>
                  <a:spLocks noChangeShapeType="1"/>
                </p:cNvSpPr>
                <p:nvPr/>
              </p:nvSpPr>
              <p:spPr bwMode="auto">
                <a:xfrm>
                  <a:off x="2336" y="2795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6111" name="Line 94"/>
                <p:cNvSpPr>
                  <a:spLocks noChangeShapeType="1"/>
                </p:cNvSpPr>
                <p:nvPr/>
              </p:nvSpPr>
              <p:spPr bwMode="auto">
                <a:xfrm>
                  <a:off x="2336" y="2931"/>
                  <a:ext cx="40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6112" name="Line 95"/>
                <p:cNvSpPr>
                  <a:spLocks noChangeShapeType="1"/>
                </p:cNvSpPr>
                <p:nvPr/>
              </p:nvSpPr>
              <p:spPr bwMode="auto">
                <a:xfrm>
                  <a:off x="2336" y="2886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6113" name="Line 96"/>
                <p:cNvSpPr>
                  <a:spLocks noChangeShapeType="1"/>
                </p:cNvSpPr>
                <p:nvPr/>
              </p:nvSpPr>
              <p:spPr bwMode="auto">
                <a:xfrm>
                  <a:off x="2336" y="2908"/>
                  <a:ext cx="40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6114" name="Line 97"/>
                <p:cNvSpPr>
                  <a:spLocks noChangeShapeType="1"/>
                </p:cNvSpPr>
                <p:nvPr/>
              </p:nvSpPr>
              <p:spPr bwMode="auto">
                <a:xfrm>
                  <a:off x="2336" y="2840"/>
                  <a:ext cx="40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6115" name="Line 98"/>
                <p:cNvSpPr>
                  <a:spLocks noChangeShapeType="1"/>
                </p:cNvSpPr>
                <p:nvPr/>
              </p:nvSpPr>
              <p:spPr bwMode="auto">
                <a:xfrm>
                  <a:off x="2336" y="2772"/>
                  <a:ext cx="40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6116" name="Line 99"/>
                <p:cNvSpPr>
                  <a:spLocks noChangeShapeType="1"/>
                </p:cNvSpPr>
                <p:nvPr/>
              </p:nvSpPr>
              <p:spPr bwMode="auto">
                <a:xfrm>
                  <a:off x="2336" y="2750"/>
                  <a:ext cx="40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46100" name="Group 100"/>
            <p:cNvGrpSpPr>
              <a:grpSpLocks/>
            </p:cNvGrpSpPr>
            <p:nvPr/>
          </p:nvGrpSpPr>
          <p:grpSpPr bwMode="auto">
            <a:xfrm>
              <a:off x="2018" y="1162"/>
              <a:ext cx="2812" cy="460"/>
              <a:chOff x="2018" y="1253"/>
              <a:chExt cx="2812" cy="460"/>
            </a:xfrm>
          </p:grpSpPr>
          <p:sp>
            <p:nvSpPr>
              <p:cNvPr id="46101" name="Line 101"/>
              <p:cNvSpPr>
                <a:spLocks noChangeShapeType="1"/>
              </p:cNvSpPr>
              <p:nvPr/>
            </p:nvSpPr>
            <p:spPr bwMode="auto">
              <a:xfrm>
                <a:off x="2336" y="1480"/>
                <a:ext cx="249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46102" name="Group 102"/>
              <p:cNvGrpSpPr>
                <a:grpSpLocks/>
              </p:cNvGrpSpPr>
              <p:nvPr/>
            </p:nvGrpSpPr>
            <p:grpSpPr bwMode="auto">
              <a:xfrm>
                <a:off x="2018" y="1253"/>
                <a:ext cx="318" cy="460"/>
                <a:chOff x="2925" y="1071"/>
                <a:chExt cx="273" cy="590"/>
              </a:xfrm>
            </p:grpSpPr>
            <p:sp>
              <p:nvSpPr>
                <p:cNvPr id="46104" name="Freeform 103"/>
                <p:cNvSpPr>
                  <a:spLocks/>
                </p:cNvSpPr>
                <p:nvPr/>
              </p:nvSpPr>
              <p:spPr bwMode="auto">
                <a:xfrm>
                  <a:off x="2925" y="1071"/>
                  <a:ext cx="273" cy="401"/>
                </a:xfrm>
                <a:custGeom>
                  <a:avLst/>
                  <a:gdLst>
                    <a:gd name="T0" fmla="*/ 0 w 273"/>
                    <a:gd name="T1" fmla="*/ 273 h 401"/>
                    <a:gd name="T2" fmla="*/ 46 w 273"/>
                    <a:gd name="T3" fmla="*/ 227 h 401"/>
                    <a:gd name="T4" fmla="*/ 136 w 273"/>
                    <a:gd name="T5" fmla="*/ 363 h 401"/>
                    <a:gd name="T6" fmla="*/ 273 w 273"/>
                    <a:gd name="T7" fmla="*/ 0 h 40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73"/>
                    <a:gd name="T13" fmla="*/ 0 h 401"/>
                    <a:gd name="T14" fmla="*/ 273 w 273"/>
                    <a:gd name="T15" fmla="*/ 401 h 40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73" h="401">
                      <a:moveTo>
                        <a:pt x="0" y="273"/>
                      </a:moveTo>
                      <a:cubicBezTo>
                        <a:pt x="11" y="242"/>
                        <a:pt x="23" y="212"/>
                        <a:pt x="46" y="227"/>
                      </a:cubicBezTo>
                      <a:cubicBezTo>
                        <a:pt x="69" y="242"/>
                        <a:pt x="98" y="401"/>
                        <a:pt x="136" y="363"/>
                      </a:cubicBezTo>
                      <a:cubicBezTo>
                        <a:pt x="174" y="325"/>
                        <a:pt x="250" y="61"/>
                        <a:pt x="273" y="0"/>
                      </a:cubicBez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6105" name="Freeform 104"/>
                <p:cNvSpPr>
                  <a:spLocks/>
                </p:cNvSpPr>
                <p:nvPr/>
              </p:nvSpPr>
              <p:spPr bwMode="auto">
                <a:xfrm flipV="1">
                  <a:off x="2925" y="1207"/>
                  <a:ext cx="273" cy="454"/>
                </a:xfrm>
                <a:custGeom>
                  <a:avLst/>
                  <a:gdLst>
                    <a:gd name="T0" fmla="*/ 0 w 273"/>
                    <a:gd name="T1" fmla="*/ 350 h 401"/>
                    <a:gd name="T2" fmla="*/ 46 w 273"/>
                    <a:gd name="T3" fmla="*/ 291 h 401"/>
                    <a:gd name="T4" fmla="*/ 136 w 273"/>
                    <a:gd name="T5" fmla="*/ 465 h 401"/>
                    <a:gd name="T6" fmla="*/ 273 w 273"/>
                    <a:gd name="T7" fmla="*/ 0 h 40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73"/>
                    <a:gd name="T13" fmla="*/ 0 h 401"/>
                    <a:gd name="T14" fmla="*/ 273 w 273"/>
                    <a:gd name="T15" fmla="*/ 401 h 40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73" h="401">
                      <a:moveTo>
                        <a:pt x="0" y="273"/>
                      </a:moveTo>
                      <a:cubicBezTo>
                        <a:pt x="11" y="242"/>
                        <a:pt x="23" y="212"/>
                        <a:pt x="46" y="227"/>
                      </a:cubicBezTo>
                      <a:cubicBezTo>
                        <a:pt x="69" y="242"/>
                        <a:pt x="98" y="401"/>
                        <a:pt x="136" y="363"/>
                      </a:cubicBezTo>
                      <a:cubicBezTo>
                        <a:pt x="174" y="325"/>
                        <a:pt x="250" y="61"/>
                        <a:pt x="273" y="0"/>
                      </a:cubicBez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sp>
            <p:nvSpPr>
              <p:cNvPr id="46103" name="Line 105"/>
              <p:cNvSpPr>
                <a:spLocks noChangeShapeType="1"/>
              </p:cNvSpPr>
              <p:nvPr/>
            </p:nvSpPr>
            <p:spPr bwMode="auto">
              <a:xfrm>
                <a:off x="2336" y="1253"/>
                <a:ext cx="0" cy="44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827088" y="2276475"/>
            <a:ext cx="6911975" cy="2513013"/>
            <a:chOff x="748" y="1570"/>
            <a:chExt cx="4354" cy="1583"/>
          </a:xfrm>
        </p:grpSpPr>
        <p:pic>
          <p:nvPicPr>
            <p:cNvPr id="4710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48" y="1570"/>
              <a:ext cx="3175" cy="1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0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16" y="1570"/>
              <a:ext cx="2086" cy="1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/>
          <p:cNvGrpSpPr>
            <a:grpSpLocks/>
          </p:cNvGrpSpPr>
          <p:nvPr/>
        </p:nvGrpSpPr>
        <p:grpSpPr bwMode="auto">
          <a:xfrm>
            <a:off x="1981200" y="1828800"/>
            <a:ext cx="4876800" cy="4800600"/>
            <a:chOff x="0" y="0"/>
            <a:chExt cx="5760" cy="4320"/>
          </a:xfrm>
        </p:grpSpPr>
        <p:sp>
          <p:nvSpPr>
            <p:cNvPr id="48131" name="Oval 3"/>
            <p:cNvSpPr>
              <a:spLocks noChangeArrowheads="1"/>
            </p:cNvSpPr>
            <p:nvPr/>
          </p:nvSpPr>
          <p:spPr bwMode="auto">
            <a:xfrm>
              <a:off x="1973" y="0"/>
              <a:ext cx="1451" cy="1134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59000"/>
                  </a:schemeClr>
                </a:gs>
                <a:gs pos="100000">
                  <a:srgbClr val="FF66FF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2000" b="1"/>
                <a:t>제퍼슨 연구소</a:t>
              </a:r>
            </a:p>
            <a:p>
              <a:pPr algn="ctr"/>
              <a:r>
                <a:rPr lang="en-US" altLang="ko-KR" sz="2000" b="1"/>
                <a:t>MIT/Bates</a:t>
              </a:r>
            </a:p>
            <a:p>
              <a:pPr algn="ctr"/>
              <a:r>
                <a:rPr lang="en-US" altLang="ko-KR" sz="2000" b="1"/>
                <a:t>Caltech</a:t>
              </a:r>
            </a:p>
            <a:p>
              <a:pPr algn="ctr"/>
              <a:r>
                <a:rPr lang="en-US" altLang="ko-KR" sz="2000" b="1"/>
                <a:t>Osaka</a:t>
              </a:r>
            </a:p>
          </p:txBody>
        </p:sp>
        <p:sp>
          <p:nvSpPr>
            <p:cNvPr id="48132" name="Oval 4"/>
            <p:cNvSpPr>
              <a:spLocks noChangeArrowheads="1"/>
            </p:cNvSpPr>
            <p:nvPr/>
          </p:nvSpPr>
          <p:spPr bwMode="auto">
            <a:xfrm>
              <a:off x="2064" y="1752"/>
              <a:ext cx="1451" cy="1134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53000"/>
                  </a:schemeClr>
                </a:gs>
                <a:gs pos="100000">
                  <a:srgbClr val="0066FF">
                    <a:alpha val="54999"/>
                  </a:srgbClr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2000"/>
                <a:t>경북대</a:t>
              </a:r>
            </a:p>
            <a:p>
              <a:pPr algn="ctr"/>
              <a:r>
                <a:rPr lang="ko-KR" altLang="en-US" sz="2000"/>
                <a:t>편극핵 연구실</a:t>
              </a:r>
            </a:p>
          </p:txBody>
        </p:sp>
        <p:sp>
          <p:nvSpPr>
            <p:cNvPr id="48133" name="Oval 5"/>
            <p:cNvSpPr>
              <a:spLocks noChangeArrowheads="1"/>
            </p:cNvSpPr>
            <p:nvPr/>
          </p:nvSpPr>
          <p:spPr bwMode="auto">
            <a:xfrm>
              <a:off x="0" y="1344"/>
              <a:ext cx="1497" cy="1088"/>
            </a:xfrm>
            <a:prstGeom prst="ellipse">
              <a:avLst/>
            </a:prstGeom>
            <a:gradFill rotWithShape="1">
              <a:gsLst>
                <a:gs pos="0">
                  <a:srgbClr val="F7FCFF">
                    <a:alpha val="60999"/>
                  </a:srgbClr>
                </a:gs>
                <a:gs pos="100000">
                  <a:srgbClr val="FF66FF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2000" b="1"/>
                <a:t>외국어대</a:t>
              </a:r>
            </a:p>
            <a:p>
              <a:pPr algn="ctr"/>
              <a:r>
                <a:rPr lang="en-US" altLang="ko-KR" sz="2000" b="1"/>
                <a:t>St. Petersburg</a:t>
              </a:r>
            </a:p>
            <a:p>
              <a:pPr algn="ctr"/>
              <a:r>
                <a:rPr lang="en-US" altLang="ko-KR" sz="2000" b="1"/>
                <a:t>Armenia</a:t>
              </a:r>
            </a:p>
            <a:p>
              <a:pPr algn="ctr"/>
              <a:r>
                <a:rPr lang="en-US" altLang="ko-KR" sz="2000" b="1"/>
                <a:t>Tashkent</a:t>
              </a:r>
            </a:p>
          </p:txBody>
        </p:sp>
        <p:sp>
          <p:nvSpPr>
            <p:cNvPr id="48134" name="Oval 6"/>
            <p:cNvSpPr>
              <a:spLocks noChangeArrowheads="1"/>
            </p:cNvSpPr>
            <p:nvPr/>
          </p:nvSpPr>
          <p:spPr bwMode="auto">
            <a:xfrm>
              <a:off x="748" y="3186"/>
              <a:ext cx="1452" cy="1134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45000"/>
                  </a:schemeClr>
                </a:gs>
                <a:gs pos="100000">
                  <a:srgbClr val="FF66FF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2000" b="1"/>
                <a:t>포항가속기</a:t>
              </a:r>
            </a:p>
            <a:p>
              <a:pPr algn="ctr"/>
              <a:r>
                <a:rPr lang="ko-KR" altLang="en-US" sz="2000" b="1"/>
                <a:t>원자력 병원</a:t>
              </a:r>
            </a:p>
            <a:p>
              <a:pPr algn="ctr"/>
              <a:r>
                <a:rPr lang="ko-KR" altLang="en-US" sz="2000" b="1"/>
                <a:t>양성자 가속기</a:t>
              </a:r>
            </a:p>
          </p:txBody>
        </p:sp>
        <p:sp>
          <p:nvSpPr>
            <p:cNvPr id="48135" name="Oval 7"/>
            <p:cNvSpPr>
              <a:spLocks noChangeArrowheads="1"/>
            </p:cNvSpPr>
            <p:nvPr/>
          </p:nvSpPr>
          <p:spPr bwMode="auto">
            <a:xfrm>
              <a:off x="3470" y="3186"/>
              <a:ext cx="1451" cy="1134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51999"/>
                  </a:schemeClr>
                </a:gs>
                <a:gs pos="100000">
                  <a:srgbClr val="FF66FF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2000" b="1"/>
                <a:t>NIST</a:t>
              </a:r>
            </a:p>
            <a:p>
              <a:pPr algn="ctr"/>
              <a:r>
                <a:rPr lang="en-US" altLang="ko-KR" sz="2000" b="1"/>
                <a:t>Argonne</a:t>
              </a:r>
            </a:p>
            <a:p>
              <a:pPr algn="ctr"/>
              <a:r>
                <a:rPr lang="ko-KR" altLang="en-US" sz="2000" b="1"/>
                <a:t>원자력 연구소</a:t>
              </a:r>
            </a:p>
          </p:txBody>
        </p:sp>
        <p:sp>
          <p:nvSpPr>
            <p:cNvPr id="48136" name="Oval 8"/>
            <p:cNvSpPr>
              <a:spLocks noChangeArrowheads="1"/>
            </p:cNvSpPr>
            <p:nvPr/>
          </p:nvSpPr>
          <p:spPr bwMode="auto">
            <a:xfrm>
              <a:off x="4082" y="1162"/>
              <a:ext cx="1678" cy="140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59000"/>
                  </a:schemeClr>
                </a:gs>
                <a:gs pos="100000">
                  <a:srgbClr val="FF66FF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2000" b="1"/>
                <a:t>Harvard</a:t>
              </a:r>
            </a:p>
            <a:p>
              <a:pPr algn="ctr"/>
              <a:r>
                <a:rPr lang="en-US" altLang="ko-KR" sz="2000" b="1"/>
                <a:t>Princeton</a:t>
              </a:r>
            </a:p>
            <a:p>
              <a:pPr algn="ctr"/>
              <a:r>
                <a:rPr lang="en-US" altLang="ko-KR" sz="2000" b="1"/>
                <a:t>Michigan</a:t>
              </a:r>
            </a:p>
            <a:p>
              <a:pPr algn="ctr"/>
              <a:r>
                <a:rPr lang="ko-KR" altLang="en-US" sz="2000" b="1"/>
                <a:t>원자력 병원</a:t>
              </a:r>
            </a:p>
            <a:p>
              <a:pPr algn="ctr"/>
              <a:r>
                <a:rPr lang="ko-KR" altLang="en-US" sz="2000" b="1"/>
                <a:t>경북대 병원</a:t>
              </a:r>
            </a:p>
            <a:p>
              <a:pPr algn="ctr"/>
              <a:r>
                <a:rPr lang="ko-KR" altLang="en-US" sz="2000" b="1"/>
                <a:t>메디너스</a:t>
              </a:r>
            </a:p>
          </p:txBody>
        </p:sp>
        <p:sp>
          <p:nvSpPr>
            <p:cNvPr id="48137" name="Line 9"/>
            <p:cNvSpPr>
              <a:spLocks noChangeShapeType="1"/>
            </p:cNvSpPr>
            <p:nvPr/>
          </p:nvSpPr>
          <p:spPr bwMode="auto">
            <a:xfrm>
              <a:off x="2608" y="1117"/>
              <a:ext cx="0" cy="635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8138" name="Line 10"/>
            <p:cNvSpPr>
              <a:spLocks noChangeShapeType="1"/>
            </p:cNvSpPr>
            <p:nvPr/>
          </p:nvSpPr>
          <p:spPr bwMode="auto">
            <a:xfrm flipH="1">
              <a:off x="1655" y="2659"/>
              <a:ext cx="499" cy="544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8139" name="Line 11"/>
            <p:cNvSpPr>
              <a:spLocks noChangeShapeType="1"/>
            </p:cNvSpPr>
            <p:nvPr/>
          </p:nvSpPr>
          <p:spPr bwMode="auto">
            <a:xfrm flipV="1">
              <a:off x="1927" y="2795"/>
              <a:ext cx="454" cy="499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8140" name="Line 12"/>
            <p:cNvSpPr>
              <a:spLocks noChangeShapeType="1"/>
            </p:cNvSpPr>
            <p:nvPr/>
          </p:nvSpPr>
          <p:spPr bwMode="auto">
            <a:xfrm>
              <a:off x="3198" y="2795"/>
              <a:ext cx="498" cy="544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8141" name="Line 13"/>
            <p:cNvSpPr>
              <a:spLocks noChangeShapeType="1"/>
            </p:cNvSpPr>
            <p:nvPr/>
          </p:nvSpPr>
          <p:spPr bwMode="auto">
            <a:xfrm>
              <a:off x="3470" y="2614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8142" name="Line 14"/>
            <p:cNvSpPr>
              <a:spLocks noChangeShapeType="1"/>
            </p:cNvSpPr>
            <p:nvPr/>
          </p:nvSpPr>
          <p:spPr bwMode="auto">
            <a:xfrm flipH="1" flipV="1">
              <a:off x="3379" y="2614"/>
              <a:ext cx="590" cy="589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8143" name="Line 15"/>
            <p:cNvSpPr>
              <a:spLocks noChangeShapeType="1"/>
            </p:cNvSpPr>
            <p:nvPr/>
          </p:nvSpPr>
          <p:spPr bwMode="auto">
            <a:xfrm>
              <a:off x="4059" y="1933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8144" name="Line 16"/>
            <p:cNvSpPr>
              <a:spLocks noChangeShapeType="1"/>
            </p:cNvSpPr>
            <p:nvPr/>
          </p:nvSpPr>
          <p:spPr bwMode="auto">
            <a:xfrm flipV="1">
              <a:off x="2925" y="1117"/>
              <a:ext cx="0" cy="635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8145" name="Line 17"/>
            <p:cNvSpPr>
              <a:spLocks noChangeShapeType="1"/>
            </p:cNvSpPr>
            <p:nvPr/>
          </p:nvSpPr>
          <p:spPr bwMode="auto">
            <a:xfrm rot="20743419" flipH="1">
              <a:off x="3424" y="1842"/>
              <a:ext cx="680" cy="182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8146" name="Line 18"/>
            <p:cNvSpPr>
              <a:spLocks noChangeShapeType="1"/>
            </p:cNvSpPr>
            <p:nvPr/>
          </p:nvSpPr>
          <p:spPr bwMode="auto">
            <a:xfrm rot="20514095" flipV="1">
              <a:off x="3470" y="2115"/>
              <a:ext cx="635" cy="136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8147" name="Line 19"/>
            <p:cNvSpPr>
              <a:spLocks noChangeShapeType="1"/>
            </p:cNvSpPr>
            <p:nvPr/>
          </p:nvSpPr>
          <p:spPr bwMode="auto">
            <a:xfrm>
              <a:off x="1519" y="1797"/>
              <a:ext cx="681" cy="227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8148" name="Text Box 20"/>
            <p:cNvSpPr txBox="1">
              <a:spLocks noChangeArrowheads="1"/>
            </p:cNvSpPr>
            <p:nvPr/>
          </p:nvSpPr>
          <p:spPr bwMode="auto">
            <a:xfrm>
              <a:off x="1611" y="1146"/>
              <a:ext cx="1837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b="1"/>
                <a:t>편극핵 생성</a:t>
              </a:r>
            </a:p>
            <a:p>
              <a:r>
                <a:rPr lang="ko-KR" altLang="en-US" b="1"/>
                <a:t>정보기술수집</a:t>
              </a:r>
            </a:p>
          </p:txBody>
        </p:sp>
        <p:sp>
          <p:nvSpPr>
            <p:cNvPr id="48149" name="Text Box 21"/>
            <p:cNvSpPr txBox="1">
              <a:spLocks noChangeArrowheads="1"/>
            </p:cNvSpPr>
            <p:nvPr/>
          </p:nvSpPr>
          <p:spPr bwMode="auto">
            <a:xfrm>
              <a:off x="2972" y="1203"/>
              <a:ext cx="129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b="1"/>
                <a:t>실험참여</a:t>
              </a:r>
            </a:p>
          </p:txBody>
        </p:sp>
        <p:sp>
          <p:nvSpPr>
            <p:cNvPr id="48150" name="Text Box 22"/>
            <p:cNvSpPr txBox="1">
              <a:spLocks noChangeArrowheads="1"/>
            </p:cNvSpPr>
            <p:nvPr/>
          </p:nvSpPr>
          <p:spPr bwMode="auto">
            <a:xfrm>
              <a:off x="3244" y="1480"/>
              <a:ext cx="724" cy="1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b="1"/>
                <a:t>MRI </a:t>
              </a:r>
              <a:r>
                <a:rPr lang="ko-KR" altLang="en-US" b="1"/>
                <a:t>기술</a:t>
              </a:r>
            </a:p>
            <a:p>
              <a:r>
                <a:rPr lang="ko-KR" altLang="en-US" b="1"/>
                <a:t>정보수집</a:t>
              </a:r>
            </a:p>
          </p:txBody>
        </p:sp>
        <p:sp>
          <p:nvSpPr>
            <p:cNvPr id="48151" name="Text Box 23"/>
            <p:cNvSpPr txBox="1">
              <a:spLocks noChangeArrowheads="1"/>
            </p:cNvSpPr>
            <p:nvPr/>
          </p:nvSpPr>
          <p:spPr bwMode="auto">
            <a:xfrm>
              <a:off x="3606" y="2251"/>
              <a:ext cx="770" cy="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ko-KR" altLang="en-US" b="1"/>
                <a:t>응용기술</a:t>
              </a:r>
            </a:p>
            <a:p>
              <a:r>
                <a:rPr lang="ko-KR" altLang="en-US" b="1"/>
                <a:t>실험</a:t>
              </a:r>
            </a:p>
          </p:txBody>
        </p:sp>
        <p:sp>
          <p:nvSpPr>
            <p:cNvPr id="48152" name="Text Box 24"/>
            <p:cNvSpPr txBox="1">
              <a:spLocks noChangeArrowheads="1"/>
            </p:cNvSpPr>
            <p:nvPr/>
          </p:nvSpPr>
          <p:spPr bwMode="auto">
            <a:xfrm>
              <a:off x="1701" y="1644"/>
              <a:ext cx="102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b="1"/>
                <a:t>전문가</a:t>
              </a:r>
            </a:p>
          </p:txBody>
        </p:sp>
        <p:sp>
          <p:nvSpPr>
            <p:cNvPr id="48153" name="Text Box 25"/>
            <p:cNvSpPr txBox="1">
              <a:spLocks noChangeArrowheads="1"/>
            </p:cNvSpPr>
            <p:nvPr/>
          </p:nvSpPr>
          <p:spPr bwMode="auto">
            <a:xfrm>
              <a:off x="1292" y="2249"/>
              <a:ext cx="726" cy="1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ko-KR" altLang="en-US" b="1"/>
                <a:t>학생확보</a:t>
              </a:r>
            </a:p>
          </p:txBody>
        </p:sp>
        <p:sp>
          <p:nvSpPr>
            <p:cNvPr id="48154" name="Line 26"/>
            <p:cNvSpPr>
              <a:spLocks noChangeShapeType="1"/>
            </p:cNvSpPr>
            <p:nvPr/>
          </p:nvSpPr>
          <p:spPr bwMode="auto">
            <a:xfrm>
              <a:off x="1474" y="2069"/>
              <a:ext cx="590" cy="182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8155" name="Text Box 27"/>
            <p:cNvSpPr txBox="1">
              <a:spLocks noChangeArrowheads="1"/>
            </p:cNvSpPr>
            <p:nvPr/>
          </p:nvSpPr>
          <p:spPr bwMode="auto">
            <a:xfrm>
              <a:off x="1112" y="2689"/>
              <a:ext cx="156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b="1"/>
                <a:t>편극핵시험</a:t>
              </a:r>
            </a:p>
          </p:txBody>
        </p:sp>
        <p:sp>
          <p:nvSpPr>
            <p:cNvPr id="48156" name="Text Box 28"/>
            <p:cNvSpPr txBox="1">
              <a:spLocks noChangeArrowheads="1"/>
            </p:cNvSpPr>
            <p:nvPr/>
          </p:nvSpPr>
          <p:spPr bwMode="auto">
            <a:xfrm>
              <a:off x="3073" y="3063"/>
              <a:ext cx="75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b="1"/>
                <a:t>설치</a:t>
              </a:r>
            </a:p>
          </p:txBody>
        </p:sp>
        <p:sp>
          <p:nvSpPr>
            <p:cNvPr id="48157" name="Text Box 29"/>
            <p:cNvSpPr txBox="1">
              <a:spLocks noChangeArrowheads="1"/>
            </p:cNvSpPr>
            <p:nvPr/>
          </p:nvSpPr>
          <p:spPr bwMode="auto">
            <a:xfrm>
              <a:off x="3833" y="2709"/>
              <a:ext cx="860" cy="1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ko-KR" altLang="en-US" b="1"/>
                <a:t>스핀필터</a:t>
              </a:r>
            </a:p>
            <a:p>
              <a:r>
                <a:rPr lang="ko-KR" altLang="en-US" b="1"/>
                <a:t>정보수집</a:t>
              </a:r>
            </a:p>
          </p:txBody>
        </p:sp>
        <p:sp>
          <p:nvSpPr>
            <p:cNvPr id="48158" name="Text Box 30"/>
            <p:cNvSpPr txBox="1">
              <a:spLocks noChangeArrowheads="1"/>
            </p:cNvSpPr>
            <p:nvPr/>
          </p:nvSpPr>
          <p:spPr bwMode="auto">
            <a:xfrm>
              <a:off x="2653" y="3566"/>
              <a:ext cx="36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ko-KR"/>
            </a:p>
          </p:txBody>
        </p:sp>
        <p:sp>
          <p:nvSpPr>
            <p:cNvPr id="48159" name="Text Box 31"/>
            <p:cNvSpPr txBox="1">
              <a:spLocks noChangeArrowheads="1"/>
            </p:cNvSpPr>
            <p:nvPr/>
          </p:nvSpPr>
          <p:spPr bwMode="auto">
            <a:xfrm>
              <a:off x="2108" y="3063"/>
              <a:ext cx="455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ko-KR" altLang="en-US" b="1"/>
                <a:t>실험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7988" y="3952875"/>
            <a:ext cx="32480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1252538" y="1965325"/>
            <a:ext cx="6596062" cy="4664075"/>
            <a:chOff x="453" y="663"/>
            <a:chExt cx="5013" cy="3182"/>
          </a:xfrm>
        </p:grpSpPr>
        <p:sp>
          <p:nvSpPr>
            <p:cNvPr id="50179" name="Oval 3"/>
            <p:cNvSpPr>
              <a:spLocks noChangeArrowheads="1"/>
            </p:cNvSpPr>
            <p:nvPr/>
          </p:nvSpPr>
          <p:spPr bwMode="auto">
            <a:xfrm>
              <a:off x="453" y="1465"/>
              <a:ext cx="4081" cy="182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0180" name="Line 4"/>
            <p:cNvSpPr>
              <a:spLocks noChangeShapeType="1"/>
            </p:cNvSpPr>
            <p:nvPr/>
          </p:nvSpPr>
          <p:spPr bwMode="auto">
            <a:xfrm flipH="1">
              <a:off x="1020" y="2387"/>
              <a:ext cx="1497" cy="11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181" name="Text Box 5"/>
            <p:cNvSpPr txBox="1">
              <a:spLocks noChangeArrowheads="1"/>
            </p:cNvSpPr>
            <p:nvPr/>
          </p:nvSpPr>
          <p:spPr bwMode="auto">
            <a:xfrm>
              <a:off x="1066" y="3430"/>
              <a:ext cx="363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3200" b="1" i="1"/>
                <a:t>x</a:t>
              </a:r>
            </a:p>
          </p:txBody>
        </p:sp>
        <p:sp>
          <p:nvSpPr>
            <p:cNvPr id="50182" name="Text Box 6"/>
            <p:cNvSpPr txBox="1">
              <a:spLocks noChangeArrowheads="1"/>
            </p:cNvSpPr>
            <p:nvPr/>
          </p:nvSpPr>
          <p:spPr bwMode="auto">
            <a:xfrm>
              <a:off x="3334" y="3158"/>
              <a:ext cx="590" cy="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3600" b="1"/>
                <a:t>M</a:t>
              </a:r>
              <a:r>
                <a:rPr lang="en-US" altLang="ko-KR" sz="2400" b="1"/>
                <a:t>xy</a:t>
              </a:r>
            </a:p>
          </p:txBody>
        </p:sp>
        <p:sp>
          <p:nvSpPr>
            <p:cNvPr id="50183" name="Line 7"/>
            <p:cNvSpPr>
              <a:spLocks noChangeShapeType="1"/>
            </p:cNvSpPr>
            <p:nvPr/>
          </p:nvSpPr>
          <p:spPr bwMode="auto">
            <a:xfrm flipV="1">
              <a:off x="3470" y="1842"/>
              <a:ext cx="0" cy="13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184" name="Line 8"/>
            <p:cNvSpPr>
              <a:spLocks noChangeShapeType="1"/>
            </p:cNvSpPr>
            <p:nvPr/>
          </p:nvSpPr>
          <p:spPr bwMode="auto">
            <a:xfrm>
              <a:off x="2517" y="1026"/>
              <a:ext cx="953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185" name="Line 9"/>
            <p:cNvSpPr>
              <a:spLocks noChangeShapeType="1"/>
            </p:cNvSpPr>
            <p:nvPr/>
          </p:nvSpPr>
          <p:spPr bwMode="auto">
            <a:xfrm flipV="1">
              <a:off x="2516" y="1843"/>
              <a:ext cx="952" cy="544"/>
            </a:xfrm>
            <a:prstGeom prst="line">
              <a:avLst/>
            </a:prstGeom>
            <a:noFill/>
            <a:ln w="889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186" name="Text Box 10"/>
            <p:cNvSpPr txBox="1">
              <a:spLocks noChangeArrowheads="1"/>
            </p:cNvSpPr>
            <p:nvPr/>
          </p:nvSpPr>
          <p:spPr bwMode="auto">
            <a:xfrm>
              <a:off x="3423" y="1706"/>
              <a:ext cx="455" cy="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3600" b="1"/>
                <a:t>M</a:t>
              </a:r>
            </a:p>
          </p:txBody>
        </p:sp>
        <p:sp>
          <p:nvSpPr>
            <p:cNvPr id="50187" name="Text Box 11"/>
            <p:cNvSpPr txBox="1">
              <a:spLocks noChangeArrowheads="1"/>
            </p:cNvSpPr>
            <p:nvPr/>
          </p:nvSpPr>
          <p:spPr bwMode="auto">
            <a:xfrm>
              <a:off x="1973" y="940"/>
              <a:ext cx="498" cy="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3600" b="1"/>
                <a:t>M</a:t>
              </a:r>
              <a:r>
                <a:rPr lang="en-US" altLang="ko-KR" sz="2400" b="1"/>
                <a:t>z</a:t>
              </a:r>
            </a:p>
          </p:txBody>
        </p:sp>
        <p:sp>
          <p:nvSpPr>
            <p:cNvPr id="50188" name="Line 12"/>
            <p:cNvSpPr>
              <a:spLocks noChangeShapeType="1"/>
            </p:cNvSpPr>
            <p:nvPr/>
          </p:nvSpPr>
          <p:spPr bwMode="auto">
            <a:xfrm flipH="1">
              <a:off x="2427" y="3293"/>
              <a:ext cx="4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189" name="Line 13"/>
            <p:cNvSpPr>
              <a:spLocks noChangeShapeType="1"/>
            </p:cNvSpPr>
            <p:nvPr/>
          </p:nvSpPr>
          <p:spPr bwMode="auto">
            <a:xfrm flipV="1">
              <a:off x="2517" y="1026"/>
              <a:ext cx="0" cy="1361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190" name="Line 14"/>
            <p:cNvSpPr>
              <a:spLocks noChangeShapeType="1"/>
            </p:cNvSpPr>
            <p:nvPr/>
          </p:nvSpPr>
          <p:spPr bwMode="auto">
            <a:xfrm>
              <a:off x="2517" y="2387"/>
              <a:ext cx="907" cy="771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191" name="Line 15"/>
            <p:cNvSpPr>
              <a:spLocks noChangeShapeType="1"/>
            </p:cNvSpPr>
            <p:nvPr/>
          </p:nvSpPr>
          <p:spPr bwMode="auto">
            <a:xfrm rot="1200000" flipH="1" flipV="1">
              <a:off x="521" y="2115"/>
              <a:ext cx="0" cy="4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192" name="Line 16"/>
            <p:cNvSpPr>
              <a:spLocks noChangeShapeType="1"/>
            </p:cNvSpPr>
            <p:nvPr/>
          </p:nvSpPr>
          <p:spPr bwMode="auto">
            <a:xfrm flipV="1">
              <a:off x="1202" y="663"/>
              <a:ext cx="0" cy="771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193" name="Text Box 17"/>
            <p:cNvSpPr txBox="1">
              <a:spLocks noChangeArrowheads="1"/>
            </p:cNvSpPr>
            <p:nvPr/>
          </p:nvSpPr>
          <p:spPr bwMode="auto">
            <a:xfrm>
              <a:off x="703" y="849"/>
              <a:ext cx="499" cy="687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3600" b="1"/>
                <a:t>B</a:t>
              </a:r>
              <a:r>
                <a:rPr lang="en-US" altLang="ko-KR" sz="2400" b="1"/>
                <a:t>0</a:t>
              </a:r>
              <a:endParaRPr lang="en-US" altLang="ko-KR"/>
            </a:p>
          </p:txBody>
        </p:sp>
        <p:sp>
          <p:nvSpPr>
            <p:cNvPr id="50194" name="Line 18"/>
            <p:cNvSpPr>
              <a:spLocks noChangeShapeType="1"/>
            </p:cNvSpPr>
            <p:nvPr/>
          </p:nvSpPr>
          <p:spPr bwMode="auto">
            <a:xfrm rot="240000">
              <a:off x="2790" y="1480"/>
              <a:ext cx="4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195" name="Arc 19"/>
            <p:cNvSpPr>
              <a:spLocks/>
            </p:cNvSpPr>
            <p:nvPr/>
          </p:nvSpPr>
          <p:spPr bwMode="auto">
            <a:xfrm flipV="1">
              <a:off x="2245" y="2296"/>
              <a:ext cx="506" cy="453"/>
            </a:xfrm>
            <a:custGeom>
              <a:avLst/>
              <a:gdLst>
                <a:gd name="T0" fmla="*/ 0 w 29355"/>
                <a:gd name="T1" fmla="*/ 0 h 21600"/>
                <a:gd name="T2" fmla="*/ 0 w 29355"/>
                <a:gd name="T3" fmla="*/ 0 h 21600"/>
                <a:gd name="T4" fmla="*/ 0 w 29355"/>
                <a:gd name="T5" fmla="*/ 0 h 21600"/>
                <a:gd name="T6" fmla="*/ 0 60000 65536"/>
                <a:gd name="T7" fmla="*/ 0 60000 65536"/>
                <a:gd name="T8" fmla="*/ 0 60000 65536"/>
                <a:gd name="T9" fmla="*/ 0 w 29355"/>
                <a:gd name="T10" fmla="*/ 0 h 21600"/>
                <a:gd name="T11" fmla="*/ 29355 w 2935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355" h="21600" fill="none" extrusionOk="0">
                  <a:moveTo>
                    <a:pt x="0" y="5720"/>
                  </a:moveTo>
                  <a:cubicBezTo>
                    <a:pt x="3989" y="2042"/>
                    <a:pt x="9216" y="-1"/>
                    <a:pt x="14642" y="0"/>
                  </a:cubicBezTo>
                  <a:cubicBezTo>
                    <a:pt x="20101" y="0"/>
                    <a:pt x="25357" y="2067"/>
                    <a:pt x="29354" y="5785"/>
                  </a:cubicBezTo>
                </a:path>
                <a:path w="29355" h="21600" stroke="0" extrusionOk="0">
                  <a:moveTo>
                    <a:pt x="0" y="5720"/>
                  </a:moveTo>
                  <a:cubicBezTo>
                    <a:pt x="3989" y="2042"/>
                    <a:pt x="9216" y="-1"/>
                    <a:pt x="14642" y="0"/>
                  </a:cubicBezTo>
                  <a:cubicBezTo>
                    <a:pt x="20101" y="0"/>
                    <a:pt x="25357" y="2067"/>
                    <a:pt x="29354" y="5785"/>
                  </a:cubicBezTo>
                  <a:lnTo>
                    <a:pt x="14642" y="21600"/>
                  </a:lnTo>
                  <a:close/>
                </a:path>
              </a:pathLst>
            </a:custGeom>
            <a:noFill/>
            <a:ln w="508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0196" name="Arc 20"/>
            <p:cNvSpPr>
              <a:spLocks/>
            </p:cNvSpPr>
            <p:nvPr/>
          </p:nvSpPr>
          <p:spPr bwMode="auto">
            <a:xfrm>
              <a:off x="2562" y="1888"/>
              <a:ext cx="273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0197" name="Line 21"/>
            <p:cNvSpPr>
              <a:spLocks noChangeShapeType="1"/>
            </p:cNvSpPr>
            <p:nvPr/>
          </p:nvSpPr>
          <p:spPr bwMode="auto">
            <a:xfrm>
              <a:off x="2517" y="2387"/>
              <a:ext cx="226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198" name="Text Box 22"/>
            <p:cNvSpPr txBox="1">
              <a:spLocks noChangeArrowheads="1"/>
            </p:cNvSpPr>
            <p:nvPr/>
          </p:nvSpPr>
          <p:spPr bwMode="auto">
            <a:xfrm>
              <a:off x="4558" y="2341"/>
              <a:ext cx="318" cy="395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3200" b="1" i="1"/>
                <a:t>y</a:t>
              </a:r>
            </a:p>
          </p:txBody>
        </p:sp>
        <p:sp>
          <p:nvSpPr>
            <p:cNvPr id="50199" name="Text Box 23"/>
            <p:cNvSpPr txBox="1">
              <a:spLocks noChangeArrowheads="1"/>
            </p:cNvSpPr>
            <p:nvPr/>
          </p:nvSpPr>
          <p:spPr bwMode="auto">
            <a:xfrm>
              <a:off x="2335" y="2750"/>
              <a:ext cx="317" cy="27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 b="1">
                  <a:latin typeface="Symbol" pitchFamily="18" charset="2"/>
                </a:rPr>
                <a:t>Æ</a:t>
              </a:r>
            </a:p>
          </p:txBody>
        </p:sp>
        <p:sp>
          <p:nvSpPr>
            <p:cNvPr id="50200" name="Text Box 24"/>
            <p:cNvSpPr txBox="1">
              <a:spLocks noChangeArrowheads="1"/>
            </p:cNvSpPr>
            <p:nvPr/>
          </p:nvSpPr>
          <p:spPr bwMode="auto">
            <a:xfrm>
              <a:off x="2652" y="1662"/>
              <a:ext cx="227" cy="354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800" b="1">
                  <a:latin typeface="Symbol" pitchFamily="18" charset="2"/>
                </a:rPr>
                <a:t>a</a:t>
              </a:r>
            </a:p>
          </p:txBody>
        </p:sp>
        <p:sp>
          <p:nvSpPr>
            <p:cNvPr id="50201" name="Text Box 25"/>
            <p:cNvSpPr txBox="1">
              <a:spLocks noChangeArrowheads="1"/>
            </p:cNvSpPr>
            <p:nvPr/>
          </p:nvSpPr>
          <p:spPr bwMode="auto">
            <a:xfrm>
              <a:off x="4649" y="1797"/>
              <a:ext cx="817" cy="56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400" b="1"/>
                <a:t>RF Coil</a:t>
              </a:r>
            </a:p>
          </p:txBody>
        </p:sp>
        <p:sp>
          <p:nvSpPr>
            <p:cNvPr id="50202" name="Oval 26"/>
            <p:cNvSpPr>
              <a:spLocks noChangeArrowheads="1"/>
            </p:cNvSpPr>
            <p:nvPr/>
          </p:nvSpPr>
          <p:spPr bwMode="auto">
            <a:xfrm>
              <a:off x="4874" y="2160"/>
              <a:ext cx="92" cy="500"/>
            </a:xfrm>
            <a:prstGeom prst="ellips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50203" name="Oval 27"/>
            <p:cNvSpPr>
              <a:spLocks noChangeArrowheads="1"/>
            </p:cNvSpPr>
            <p:nvPr/>
          </p:nvSpPr>
          <p:spPr bwMode="auto">
            <a:xfrm>
              <a:off x="4966" y="2161"/>
              <a:ext cx="92" cy="500"/>
            </a:xfrm>
            <a:prstGeom prst="ellips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50204" name="Oval 28"/>
            <p:cNvSpPr>
              <a:spLocks noChangeArrowheads="1"/>
            </p:cNvSpPr>
            <p:nvPr/>
          </p:nvSpPr>
          <p:spPr bwMode="auto">
            <a:xfrm>
              <a:off x="5057" y="2161"/>
              <a:ext cx="92" cy="500"/>
            </a:xfrm>
            <a:prstGeom prst="ellips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50205" name="Oval 29"/>
            <p:cNvSpPr>
              <a:spLocks noChangeArrowheads="1"/>
            </p:cNvSpPr>
            <p:nvPr/>
          </p:nvSpPr>
          <p:spPr bwMode="auto">
            <a:xfrm>
              <a:off x="5147" y="2161"/>
              <a:ext cx="92" cy="500"/>
            </a:xfrm>
            <a:prstGeom prst="ellips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1196975"/>
            <a:ext cx="4895850" cy="503238"/>
          </a:xfrm>
        </p:spPr>
        <p:txBody>
          <a:bodyPr/>
          <a:lstStyle/>
          <a:p>
            <a:pPr eaLnBrk="1" hangingPunct="1"/>
            <a:r>
              <a:rPr lang="ko-KR" altLang="en-US" sz="2800" smtClean="0">
                <a:solidFill>
                  <a:srgbClr val="0033CC"/>
                </a:solidFill>
              </a:rPr>
              <a:t>국내 양성자 가속기 프로그램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b="1" smtClean="0">
                <a:solidFill>
                  <a:srgbClr val="0033CC"/>
                </a:solidFill>
              </a:rPr>
              <a:t>   </a:t>
            </a:r>
            <a:r>
              <a:rPr lang="en-US" altLang="ko-KR" sz="2000" b="1" smtClean="0">
                <a:solidFill>
                  <a:schemeClr val="hlink"/>
                </a:solidFill>
              </a:rPr>
              <a:t>High Intensity Proton Accelerator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b="1" smtClean="0">
              <a:solidFill>
                <a:srgbClr val="0033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ko-KR" sz="2000" b="1" smtClean="0">
                <a:solidFill>
                  <a:srgbClr val="0033CC"/>
                </a:solidFill>
              </a:rPr>
              <a:t>Radioactive Ion Beam		</a:t>
            </a:r>
            <a:r>
              <a:rPr lang="en-US" altLang="ko-KR" sz="1800" smtClean="0"/>
              <a:t>- Unstable Nuclei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1800" smtClean="0"/>
              <a:t>						- Nuclear Astrophysics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2000" b="1" smtClean="0">
                <a:solidFill>
                  <a:srgbClr val="0033CC"/>
                </a:solidFill>
              </a:rPr>
              <a:t>Spin Physics			</a:t>
            </a:r>
            <a:r>
              <a:rPr lang="en-US" altLang="ko-KR" sz="1800" smtClean="0"/>
              <a:t>- Polarized Beam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1800" smtClean="0"/>
              <a:t>	       					- Polarized Target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2000" b="1" smtClean="0">
                <a:solidFill>
                  <a:srgbClr val="0033CC"/>
                </a:solidFill>
              </a:rPr>
              <a:t>Fundamental Symmetry		</a:t>
            </a:r>
            <a:r>
              <a:rPr lang="en-US" altLang="ko-KR" sz="1800" b="1" smtClean="0"/>
              <a:t>-</a:t>
            </a:r>
            <a:r>
              <a:rPr lang="en-US" altLang="ko-KR" sz="1800" b="1" smtClean="0">
                <a:solidFill>
                  <a:srgbClr val="0033CC"/>
                </a:solidFill>
              </a:rPr>
              <a:t> </a:t>
            </a:r>
            <a:r>
              <a:rPr lang="en-US" altLang="ko-KR" sz="1800" smtClean="0"/>
              <a:t>EDM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1800" smtClean="0"/>
              <a:t>						- Parity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1800" smtClean="0"/>
              <a:t>       					- Rare Decay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2000" b="1" smtClean="0">
                <a:solidFill>
                  <a:srgbClr val="0033CC"/>
                </a:solidFill>
              </a:rPr>
              <a:t>Accelerator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2000" b="1" smtClean="0">
                <a:solidFill>
                  <a:srgbClr val="0033CC"/>
                </a:solidFill>
              </a:rPr>
              <a:t>Detector Test Facility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2000" b="1" smtClean="0">
                <a:solidFill>
                  <a:srgbClr val="0033CC"/>
                </a:solidFill>
              </a:rPr>
              <a:t>Material Science 			</a:t>
            </a:r>
            <a:r>
              <a:rPr lang="en-US" altLang="ko-KR" sz="1800" b="1" smtClean="0"/>
              <a:t>-</a:t>
            </a:r>
            <a:r>
              <a:rPr lang="en-US" altLang="ko-KR" sz="1800" smtClean="0"/>
              <a:t> Neutron Scattering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2000" b="1" smtClean="0">
                <a:solidFill>
                  <a:srgbClr val="0033CC"/>
                </a:solidFill>
              </a:rPr>
              <a:t>Medical Application</a:t>
            </a:r>
            <a:endParaRPr lang="en-US" altLang="ko-KR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ko-KR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1150938" y="1268413"/>
            <a:ext cx="7793037" cy="550862"/>
          </a:xfrm>
        </p:spPr>
        <p:txBody>
          <a:bodyPr/>
          <a:lstStyle/>
          <a:p>
            <a:pPr eaLnBrk="1" hangingPunct="1"/>
            <a:r>
              <a:rPr lang="en-US" altLang="ko-KR" sz="3200" b="1" smtClean="0">
                <a:latin typeface="Times New Roman" pitchFamily="18" charset="0"/>
                <a:cs typeface="Times New Roman" pitchFamily="18" charset="0"/>
              </a:rPr>
              <a:t>Nuclear Science Experiment Groups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698750"/>
            <a:ext cx="4241800" cy="31781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z="2400" b="1" smtClean="0">
                <a:latin typeface="Times New Roman" pitchFamily="18" charset="0"/>
                <a:cs typeface="Times New Roman" pitchFamily="18" charset="0"/>
              </a:rPr>
              <a:t>Weak Interactions Groups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24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400" b="1" smtClean="0">
                <a:latin typeface="Times New Roman" pitchFamily="18" charset="0"/>
                <a:cs typeface="Times New Roman" pitchFamily="18" charset="0"/>
              </a:rPr>
              <a:t>STAR Collaboration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24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400" b="1" smtClean="0">
                <a:latin typeface="Times New Roman" pitchFamily="18" charset="0"/>
                <a:cs typeface="Times New Roman" pitchFamily="18" charset="0"/>
              </a:rPr>
              <a:t>PINTEX Collaboration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24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400" b="1" smtClean="0">
                <a:latin typeface="Times New Roman" pitchFamily="18" charset="0"/>
                <a:cs typeface="Times New Roman" pitchFamily="18" charset="0"/>
              </a:rPr>
              <a:t>Nuclear Theory Center</a:t>
            </a:r>
          </a:p>
        </p:txBody>
      </p:sp>
      <p:sp>
        <p:nvSpPr>
          <p:cNvPr id="7172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5505450" y="2698750"/>
            <a:ext cx="3387725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z="2400" b="1" smtClean="0">
                <a:latin typeface="Times New Roman" pitchFamily="18" charset="0"/>
                <a:cs typeface="Times New Roman" pitchFamily="18" charset="0"/>
              </a:rPr>
              <a:t>Many-body Dynamics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24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400" b="1" smtClean="0">
                <a:latin typeface="Times New Roman" pitchFamily="18" charset="0"/>
                <a:cs typeface="Times New Roman" pitchFamily="18" charset="0"/>
              </a:rPr>
              <a:t>IUCF Neutrino Group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24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400" b="1" smtClean="0">
                <a:latin typeface="Times New Roman" pitchFamily="18" charset="0"/>
                <a:cs typeface="Times New Roman" pitchFamily="18" charset="0"/>
              </a:rPr>
              <a:t>Cooler CSB</a:t>
            </a:r>
          </a:p>
          <a:p>
            <a:pPr eaLnBrk="1" hangingPunct="1"/>
            <a:endParaRPr lang="en-US" altLang="ko-KR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7" descr="wig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665413"/>
            <a:ext cx="476250" cy="476250"/>
          </a:xfrm>
          <a:noFill/>
        </p:spPr>
      </p:pic>
      <p:pic>
        <p:nvPicPr>
          <p:cNvPr id="7174" name="Picture 10" descr="st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50043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1" descr="pinte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365625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2" descr="isis-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16475" y="263683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3" descr="miniBooN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35525" y="3600450"/>
            <a:ext cx="45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4" descr="csb_ex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9338" y="446563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1336675" y="1162050"/>
            <a:ext cx="7021513" cy="623888"/>
          </a:xfrm>
        </p:spPr>
        <p:txBody>
          <a:bodyPr/>
          <a:lstStyle/>
          <a:p>
            <a:pPr eaLnBrk="1" hangingPunct="1"/>
            <a:r>
              <a:rPr lang="en-US" altLang="ko-KR" sz="3200" b="1" smtClean="0">
                <a:latin typeface="Times New Roman" pitchFamily="18" charset="0"/>
                <a:cs typeface="Times New Roman" pitchFamily="18" charset="0"/>
              </a:rPr>
              <a:t>IU Accelerator Facility</a:t>
            </a:r>
          </a:p>
        </p:txBody>
      </p:sp>
      <p:pic>
        <p:nvPicPr>
          <p:cNvPr id="8195" name="Picture 5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25488" y="2243138"/>
            <a:ext cx="7772400" cy="411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341438"/>
            <a:ext cx="6884987" cy="479425"/>
          </a:xfrm>
        </p:spPr>
        <p:txBody>
          <a:bodyPr/>
          <a:lstStyle/>
          <a:p>
            <a:pPr eaLnBrk="1" hangingPunct="1"/>
            <a:r>
              <a:rPr lang="en-US" altLang="ko-KR" sz="32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The IUCF Weak Interaction Group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63" y="2109788"/>
            <a:ext cx="7772400" cy="43195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sz="2400" b="1" smtClean="0">
                <a:latin typeface="Times New Roman" pitchFamily="18" charset="0"/>
                <a:cs typeface="Times New Roman" pitchFamily="18" charset="0"/>
              </a:rPr>
              <a:t>Parity non-conservation in neutron </a:t>
            </a:r>
            <a:r>
              <a:rPr lang="en-US" altLang="ko-KR" sz="24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spin rotation in </a:t>
            </a:r>
            <a:r>
              <a:rPr lang="en-US" altLang="ko-KR" sz="2400" b="1" baseline="300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ko-KR" sz="24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ko-KR" sz="2400" b="1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ko-KR" sz="2400" b="1" smtClean="0">
                <a:latin typeface="Times New Roman" pitchFamily="18" charset="0"/>
                <a:cs typeface="Times New Roman" pitchFamily="18" charset="0"/>
              </a:rPr>
              <a:t>Probing the weak nucleon-nucleon force in the reaction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400" b="1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ko-KR" sz="24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 + p </a:t>
            </a:r>
            <a:r>
              <a:rPr lang="en-US" altLang="ko-KR" sz="24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d + γ</a:t>
            </a:r>
            <a:r>
              <a:rPr lang="en-US" altLang="ko-KR" sz="2400" b="1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ko-KR" sz="24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ko-KR" sz="2400" b="1" smtClean="0">
                <a:latin typeface="Times New Roman" pitchFamily="18" charset="0"/>
                <a:cs typeface="Times New Roman" pitchFamily="18" charset="0"/>
              </a:rPr>
              <a:t>Polarized  </a:t>
            </a:r>
            <a:r>
              <a:rPr lang="en-US" altLang="ko-KR" sz="2400" b="1" baseline="30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ko-KR" sz="2400" b="1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altLang="ko-KR" sz="24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Neutron Spin Filter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ko-KR" sz="24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ko-KR" sz="2400" b="1" smtClean="0">
                <a:latin typeface="Times New Roman" pitchFamily="18" charset="0"/>
                <a:cs typeface="Times New Roman" pitchFamily="18" charset="0"/>
              </a:rPr>
              <a:t>Time and Parity Non-conservation in </a:t>
            </a:r>
            <a:r>
              <a:rPr lang="en-US" altLang="ko-KR" sz="24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Xenon</a:t>
            </a:r>
            <a:r>
              <a:rPr lang="en-US" altLang="ko-KR" sz="2400" b="1" smtClean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endParaRPr lang="en-US" altLang="ko-KR" sz="24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ko-KR" sz="24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ko-KR" sz="24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Lifetime</a:t>
            </a:r>
            <a:r>
              <a:rPr lang="en-US" altLang="ko-KR" sz="2400" b="1" smtClean="0">
                <a:latin typeface="Times New Roman" pitchFamily="18" charset="0"/>
                <a:cs typeface="Times New Roman" pitchFamily="18" charset="0"/>
              </a:rPr>
              <a:t> of the Neutron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785813" y="549275"/>
            <a:ext cx="7793037" cy="1271588"/>
          </a:xfrm>
        </p:spPr>
        <p:txBody>
          <a:bodyPr/>
          <a:lstStyle/>
          <a:p>
            <a:pPr algn="ctr" eaLnBrk="1" hangingPunct="1"/>
            <a:r>
              <a:rPr lang="en-US" altLang="ko-KR" sz="2000" b="1" smtClean="0">
                <a:latin typeface="Times New Roman" pitchFamily="18" charset="0"/>
                <a:cs typeface="Times New Roman" pitchFamily="18" charset="0"/>
              </a:rPr>
              <a:t>Measurement of Spin Observables Using a Storage Ring with Polarized Beam and Polarized Internal Gas Target</a:t>
            </a:r>
            <a:br>
              <a:rPr lang="en-US" altLang="ko-KR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ko-KR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K. Lee et al., Physical Review Letters 70, 738 (1993)</a:t>
            </a:r>
          </a:p>
        </p:txBody>
      </p:sp>
      <p:pic>
        <p:nvPicPr>
          <p:cNvPr id="10243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0" y="2071688"/>
            <a:ext cx="3621088" cy="4167187"/>
          </a:xfrm>
        </p:spPr>
      </p:pic>
      <p:pic>
        <p:nvPicPr>
          <p:cNvPr id="10244" name="Picture 7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50900" y="2182813"/>
            <a:ext cx="3078163" cy="40322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Grp="1" noChangeArrowheads="1"/>
          </p:cNvSpPr>
          <p:nvPr>
            <p:ph type="title"/>
          </p:nvPr>
        </p:nvSpPr>
        <p:spPr>
          <a:xfrm>
            <a:off x="1120775" y="1230313"/>
            <a:ext cx="6237288" cy="581025"/>
          </a:xfrm>
        </p:spPr>
        <p:txBody>
          <a:bodyPr/>
          <a:lstStyle/>
          <a:p>
            <a:pPr eaLnBrk="1" hangingPunct="1"/>
            <a:r>
              <a:rPr lang="en-US" altLang="ko-KR" sz="32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The Wisconsin A.B.S. Target</a:t>
            </a:r>
          </a:p>
        </p:txBody>
      </p:sp>
      <p:pic>
        <p:nvPicPr>
          <p:cNvPr id="11267" name="Picture 4" descr="bigQswitch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4925" y="2301875"/>
            <a:ext cx="3241675" cy="2532063"/>
          </a:xfrm>
          <a:noFill/>
        </p:spPr>
      </p:pic>
      <p:pic>
        <p:nvPicPr>
          <p:cNvPr id="11268" name="Picture 5" descr="bigTgtpol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124575" y="2286000"/>
            <a:ext cx="2808288" cy="2808288"/>
          </a:xfrm>
          <a:noFill/>
        </p:spPr>
      </p:pic>
      <p:pic>
        <p:nvPicPr>
          <p:cNvPr id="11269" name="Picture 6" descr="bigTgtthk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3205163" y="2301875"/>
            <a:ext cx="2879725" cy="2692400"/>
          </a:xfrm>
          <a:noFill/>
        </p:spPr>
      </p:pic>
      <p:sp>
        <p:nvSpPr>
          <p:cNvPr id="11270" name="Rectangle 11"/>
          <p:cNvSpPr>
            <a:spLocks noChangeArrowheads="1"/>
          </p:cNvSpPr>
          <p:nvPr/>
        </p:nvSpPr>
        <p:spPr bwMode="auto">
          <a:xfrm>
            <a:off x="327025" y="5248275"/>
            <a:ext cx="3030538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1600" b="1">
                <a:latin typeface="Times New Roman" pitchFamily="18" charset="0"/>
                <a:cs typeface="Times New Roman" pitchFamily="18" charset="0"/>
              </a:rPr>
              <a:t>Polarization Direction Change</a:t>
            </a:r>
          </a:p>
        </p:txBody>
      </p:sp>
      <p:sp>
        <p:nvSpPr>
          <p:cNvPr id="11271" name="Rectangle 12"/>
          <p:cNvSpPr>
            <a:spLocks noChangeArrowheads="1"/>
          </p:cNvSpPr>
          <p:nvPr/>
        </p:nvSpPr>
        <p:spPr bwMode="auto">
          <a:xfrm>
            <a:off x="3857625" y="5240338"/>
            <a:ext cx="1811338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1600" b="1">
                <a:latin typeface="Times New Roman" pitchFamily="18" charset="0"/>
                <a:cs typeface="Times New Roman" pitchFamily="18" charset="0"/>
              </a:rPr>
              <a:t>Target Thickness</a:t>
            </a:r>
          </a:p>
        </p:txBody>
      </p:sp>
      <p:sp>
        <p:nvSpPr>
          <p:cNvPr id="11272" name="Rectangle 13"/>
          <p:cNvSpPr>
            <a:spLocks noChangeArrowheads="1"/>
          </p:cNvSpPr>
          <p:nvPr/>
        </p:nvSpPr>
        <p:spPr bwMode="auto">
          <a:xfrm>
            <a:off x="6742113" y="5240338"/>
            <a:ext cx="191135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1600" b="1">
                <a:latin typeface="Times New Roman" pitchFamily="18" charset="0"/>
                <a:cs typeface="Times New Roman" pitchFamily="18" charset="0"/>
              </a:rPr>
              <a:t>Target Polarization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파스텔톤">
  <a:themeElements>
    <a:clrScheme name="파스텔톤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파스텔톤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파스텔톤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파스텔톤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파스텔톤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파스텔톤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파스텔톤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파스텔톤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파스텔톤</Template>
  <TotalTime>880</TotalTime>
  <Words>959</Words>
  <Application>Microsoft PowerPoint</Application>
  <PresentationFormat>화면 슬라이드 쇼(4:3)</PresentationFormat>
  <Paragraphs>356</Paragraphs>
  <Slides>49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49</vt:i4>
      </vt:variant>
    </vt:vector>
  </HeadingPairs>
  <TitlesOfParts>
    <vt:vector size="63" baseType="lpstr">
      <vt:lpstr>굴림</vt:lpstr>
      <vt:lpstr>Arial</vt:lpstr>
      <vt:lpstr>Wingdings</vt:lpstr>
      <vt:lpstr>Tahoma</vt:lpstr>
      <vt:lpstr>휴먼옛체</vt:lpstr>
      <vt:lpstr>Cooper Black</vt:lpstr>
      <vt:lpstr>Times New Roman</vt:lpstr>
      <vt:lpstr>Georgia</vt:lpstr>
      <vt:lpstr>Arial Black</vt:lpstr>
      <vt:lpstr>굴림체</vt:lpstr>
      <vt:lpstr>HY헤드라인M</vt:lpstr>
      <vt:lpstr>Batang</vt:lpstr>
      <vt:lpstr>Symbol</vt:lpstr>
      <vt:lpstr>파스텔톤</vt:lpstr>
      <vt:lpstr>중간에너지 RI 가속기를 사용한 현대핵물리학 프로그램</vt:lpstr>
      <vt:lpstr>Outline</vt:lpstr>
      <vt:lpstr>가속기 제작에 고려할 사항</vt:lpstr>
      <vt:lpstr>Supported by NSF, DOE, NIH, State of Indiana  Research Programs</vt:lpstr>
      <vt:lpstr>Nuclear Science Experiment Groups</vt:lpstr>
      <vt:lpstr>IU Accelerator Facility</vt:lpstr>
      <vt:lpstr>The IUCF Weak Interaction Group </vt:lpstr>
      <vt:lpstr>Measurement of Spin Observables Using a Storage Ring with Polarized Beam and Polarized Internal Gas Target K. Lee et al., Physical Review Letters 70, 738 (1993)</vt:lpstr>
      <vt:lpstr>The Wisconsin A.B.S. Target</vt:lpstr>
      <vt:lpstr>PINTex Results</vt:lpstr>
      <vt:lpstr>TRIUMF Research Areas</vt:lpstr>
      <vt:lpstr>ISAC (Isotope Separator and Accelerator) – TRIUMF’s Radioactive Beams Facility</vt:lpstr>
      <vt:lpstr>TRIUMF's Neutral Atom Trap </vt:lpstr>
      <vt:lpstr>Experiments with TRINAT</vt:lpstr>
      <vt:lpstr>Polarized Beam, Target</vt:lpstr>
      <vt:lpstr>슬라이드 16</vt:lpstr>
      <vt:lpstr>Spin dependent electron scattering</vt:lpstr>
      <vt:lpstr>슬라이드 18</vt:lpstr>
      <vt:lpstr>슬라이드 19</vt:lpstr>
      <vt:lpstr>슬라이드 20</vt:lpstr>
      <vt:lpstr>Neutron Scattering for Material Science Research</vt:lpstr>
      <vt:lpstr>물과 3He의 MRI 영상비교</vt:lpstr>
      <vt:lpstr>펄스형 NMR 시스템의 개요도</vt:lpstr>
      <vt:lpstr>슬라이드 24</vt:lpstr>
      <vt:lpstr>슬라이드 25</vt:lpstr>
      <vt:lpstr>경북대학교 편극핵 실험실</vt:lpstr>
      <vt:lpstr>경북대학교 편극핵 실험실</vt:lpstr>
      <vt:lpstr>경북대학교 편극핵 실험실</vt:lpstr>
      <vt:lpstr>경북대학교 편극핵 실험실</vt:lpstr>
      <vt:lpstr>경북대학교 편극핵 실험실</vt:lpstr>
      <vt:lpstr>경북대학교 편극핵 실험실</vt:lpstr>
      <vt:lpstr>3He 편극도 변화</vt:lpstr>
      <vt:lpstr>슬라이드 33</vt:lpstr>
      <vt:lpstr>감사합니다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국내 양성자 가속기 프로그램</vt:lpstr>
      <vt:lpstr>슬라이드 49</vt:lpstr>
    </vt:vector>
  </TitlesOfParts>
  <Company>핵물리연구실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관리자</dc:creator>
  <cp:lastModifiedBy>jjyjang</cp:lastModifiedBy>
  <cp:revision>282</cp:revision>
  <dcterms:created xsi:type="dcterms:W3CDTF">2003-06-16T10:56:09Z</dcterms:created>
  <dcterms:modified xsi:type="dcterms:W3CDTF">2008-11-14T12:41:02Z</dcterms:modified>
</cp:coreProperties>
</file>